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Merriweather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5B6AE5-3F56-4741-A347-55762D85616B}">
  <a:tblStyle styleId="{D75B6AE5-3F56-4741-A347-55762D8561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erriweather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Sans-italic.fntdata"/><Relationship Id="rId30" Type="http://schemas.openxmlformats.org/officeDocument/2006/relationships/font" Target="fonts/MerriweatherSans-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erriweather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ompetitions/petfinder-adoption-prediction/data"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[Bailey]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Today, we’re going to be describing our machine learning methodology for predicting pet adoption speeds.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Our team consists of Lucy, Nicole, Alberto, Erik, and Bailey, and we are passionate about promoting adoption.</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f5c8fd8c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f5c8fd8c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[Erik] (40s)</a:t>
            </a:r>
            <a:endParaRPr>
              <a:solidFill>
                <a:schemeClr val="dk1"/>
              </a:solidFill>
            </a:endParaRPr>
          </a:p>
          <a:p>
            <a:pPr indent="0" lvl="0" marL="0" rtl="0" algn="l">
              <a:spcBef>
                <a:spcPts val="0"/>
              </a:spcBef>
              <a:spcAft>
                <a:spcPts val="0"/>
              </a:spcAft>
              <a:buNone/>
            </a:pPr>
            <a:r>
              <a:rPr lang="en">
                <a:solidFill>
                  <a:schemeClr val="dk1"/>
                </a:solidFill>
              </a:rPr>
              <a:t>in attempt to find more profound explanations for adoption speed, we created numerous </a:t>
            </a:r>
            <a:r>
              <a:rPr lang="en">
                <a:solidFill>
                  <a:schemeClr val="dk1"/>
                </a:solidFill>
              </a:rPr>
              <a:t>additional</a:t>
            </a:r>
            <a:r>
              <a:rPr lang="en">
                <a:solidFill>
                  <a:schemeClr val="dk1"/>
                </a:solidFill>
              </a:rPr>
              <a:t> features.  Just to highlight a couple examples here:</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Number of adoptions by rescuer</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population and median income for </a:t>
            </a:r>
            <a:r>
              <a:rPr lang="en">
                <a:solidFill>
                  <a:schemeClr val="dk1"/>
                </a:solidFill>
              </a:rPr>
              <a:t>adoption</a:t>
            </a:r>
            <a:r>
              <a:rPr lang="en">
                <a:solidFill>
                  <a:schemeClr val="dk1"/>
                </a:solidFill>
              </a:rPr>
              <a:t> locations</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grouping breeds</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we also built features to quantify the integrity of the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additions we transformed features in various ways: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binning</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binary, multi &amp; one-hot encoding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a:t>
            </a:r>
            <a:r>
              <a:rPr b="1" lang="en">
                <a:solidFill>
                  <a:schemeClr val="dk1"/>
                </a:solidFill>
              </a:rPr>
              <a:t>standardization </a:t>
            </a:r>
            <a:r>
              <a:rPr lang="en">
                <a:solidFill>
                  <a:schemeClr val="dk1"/>
                </a:solidFill>
              </a:rPr>
              <a:t>as necessary for models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luckily our dataset was fairly clean, so null values were minimal.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lastly to address the imbalance of our labels, </a:t>
            </a:r>
            <a:endParaRPr>
              <a:solidFill>
                <a:schemeClr val="dk1"/>
              </a:solidFill>
            </a:endParaRPr>
          </a:p>
          <a:p>
            <a:pPr indent="457200" lvl="0" marL="0" rtl="0" algn="l">
              <a:spcBef>
                <a:spcPts val="0"/>
              </a:spcBef>
              <a:spcAft>
                <a:spcPts val="0"/>
              </a:spcAft>
              <a:buNone/>
            </a:pPr>
            <a:r>
              <a:rPr lang="en">
                <a:solidFill>
                  <a:schemeClr val="dk1"/>
                </a:solidFill>
              </a:rPr>
              <a:t>we combined classes to leave us with with 4 total</a:t>
            </a:r>
            <a:endParaRPr>
              <a:solidFill>
                <a:schemeClr val="dk1"/>
              </a:solidFill>
            </a:endParaRPr>
          </a:p>
          <a:p>
            <a:pPr indent="457200" lvl="0" marL="0" rtl="0" algn="l">
              <a:spcBef>
                <a:spcPts val="0"/>
              </a:spcBef>
              <a:spcAft>
                <a:spcPts val="0"/>
              </a:spcAft>
              <a:buNone/>
            </a:pPr>
            <a:r>
              <a:rPr lang="en">
                <a:solidFill>
                  <a:schemeClr val="dk1"/>
                </a:solidFill>
              </a:rPr>
              <a:t>and then downsampled to have training balanced.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a7f9005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0a7f9005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[Alberto]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terms of modelling, we started with a Baseline model which is the Zero Rate Classifier =&gt; Always predicts the largest class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go down two different routes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Route A Decision Trees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sz="1200">
                <a:solidFill>
                  <a:srgbClr val="040C28"/>
                </a:solidFill>
              </a:rPr>
              <a:t>Rationale: Tree-bas</a:t>
            </a:r>
            <a:r>
              <a:rPr lang="en">
                <a:solidFill>
                  <a:schemeClr val="dk1"/>
                </a:solidFill>
              </a:rPr>
              <a:t>ed models tend to perform the best on medium-sized tabular datasets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Decision Tree Classifier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Ensemble Methods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Boosting = XGBoost (for many its the king of decision tree ensembles)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Route B - Deep Neural Networks. Two architectures: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Feed Forward Neural Network: Three models in total =&gt;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One model with numeric data alone, other with embeddings alone and one with </a:t>
            </a:r>
            <a:r>
              <a:rPr lang="en">
                <a:solidFill>
                  <a:schemeClr val="dk1"/>
                </a:solidFill>
              </a:rPr>
              <a:t>everything</a:t>
            </a:r>
            <a:r>
              <a:rPr lang="en">
                <a:solidFill>
                  <a:schemeClr val="dk1"/>
                </a:solidFill>
              </a:rPr>
              <a:t> combined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Transformer architecture with the numeric and categorical data only</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Specifically we used </a:t>
            </a:r>
            <a:r>
              <a:rPr lang="en">
                <a:solidFill>
                  <a:schemeClr val="dk1"/>
                </a:solidFill>
              </a:rPr>
              <a:t>Google TabNet which is available in Pytorch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Motivation: </a:t>
            </a:r>
            <a:r>
              <a:rPr lang="en">
                <a:solidFill>
                  <a:schemeClr val="dk1"/>
                </a:solidFill>
              </a:rPr>
              <a:t>Has shown to outperform Trees in some datasets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order to combine the models =&gt; Voting ensemble of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Hard voting: Plurality voting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Soft voting: Averaging of class probabilities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5fc93dc5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5fc93dc5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[Erik] (30s)</a:t>
            </a:r>
            <a:endParaRPr>
              <a:solidFill>
                <a:schemeClr val="dk1"/>
              </a:solidFill>
            </a:endParaRPr>
          </a:p>
          <a:p>
            <a:pPr indent="0" lvl="0" marL="0" rtl="0" algn="l">
              <a:lnSpc>
                <a:spcPct val="115000"/>
              </a:lnSpc>
              <a:spcBef>
                <a:spcPts val="0"/>
              </a:spcBef>
              <a:spcAft>
                <a:spcPts val="0"/>
              </a:spcAft>
              <a:buNone/>
            </a:pPr>
            <a:r>
              <a:rPr lang="en">
                <a:solidFill>
                  <a:schemeClr val="dk1"/>
                </a:solidFill>
              </a:rPr>
              <a:t>I am going to speak to XGBoost model parameter tuning. . . </a:t>
            </a:r>
            <a:endParaRPr>
              <a:solidFill>
                <a:schemeClr val="dk1"/>
              </a:solidFill>
            </a:endParaRPr>
          </a:p>
          <a:p>
            <a:pPr indent="0" lvl="0" marL="0" rtl="0" algn="l">
              <a:lnSpc>
                <a:spcPct val="115000"/>
              </a:lnSpc>
              <a:spcBef>
                <a:spcPts val="0"/>
              </a:spcBef>
              <a:spcAft>
                <a:spcPts val="0"/>
              </a:spcAft>
              <a:buNone/>
            </a:pPr>
            <a:r>
              <a:rPr lang="en">
                <a:solidFill>
                  <a:schemeClr val="dk1"/>
                </a:solidFill>
              </a:rPr>
              <a:t>	but first wanted to highlight differences between Decision Tree and XGBoost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these visuals depict sample comparisons between the two at predicting a simple 2-feature function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both are based on decision trees, but required different tuning. </a:t>
            </a:r>
            <a:endParaRPr>
              <a:solidFill>
                <a:schemeClr val="dk1"/>
              </a:solidFill>
            </a:endParaRPr>
          </a:p>
          <a:p>
            <a:pPr indent="0" lvl="0" marL="0" rtl="0" algn="l">
              <a:lnSpc>
                <a:spcPct val="115000"/>
              </a:lnSpc>
              <a:spcBef>
                <a:spcPts val="0"/>
              </a:spcBef>
              <a:spcAft>
                <a:spcPts val="0"/>
              </a:spcAft>
              <a:buNone/>
            </a:pPr>
            <a:r>
              <a:rPr lang="en">
                <a:solidFill>
                  <a:schemeClr val="dk1"/>
                </a:solidFill>
              </a:rPr>
              <a:t>	For decision tree,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r>
              <a:rPr lang="en">
                <a:solidFill>
                  <a:schemeClr val="dk1"/>
                </a:solidFill>
              </a:rPr>
              <a:t>because</a:t>
            </a:r>
            <a:r>
              <a:rPr lang="en">
                <a:solidFill>
                  <a:schemeClr val="dk1"/>
                </a:solidFill>
              </a:rPr>
              <a:t> it is a single tree, tuning was focused on depth of tree and feature selection</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457200" lvl="0" marL="0" rtl="0" algn="l">
              <a:lnSpc>
                <a:spcPct val="115000"/>
              </a:lnSpc>
              <a:spcBef>
                <a:spcPts val="0"/>
              </a:spcBef>
              <a:spcAft>
                <a:spcPts val="0"/>
              </a:spcAft>
              <a:buNone/>
            </a:pPr>
            <a:r>
              <a:rPr lang="en">
                <a:solidFill>
                  <a:schemeClr val="dk1"/>
                </a:solidFill>
              </a:rPr>
              <a:t>for XGBoost,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r>
              <a:rPr lang="en">
                <a:solidFill>
                  <a:schemeClr val="dk1"/>
                </a:solidFill>
              </a:rPr>
              <a:t>because</a:t>
            </a:r>
            <a:r>
              <a:rPr lang="en">
                <a:solidFill>
                  <a:schemeClr val="dk1"/>
                </a:solidFill>
              </a:rPr>
              <a:t> trees are numerous, cutting features provided </a:t>
            </a:r>
            <a:r>
              <a:rPr lang="en">
                <a:solidFill>
                  <a:schemeClr val="dk1"/>
                </a:solidFill>
              </a:rPr>
              <a:t>negligible</a:t>
            </a:r>
            <a:r>
              <a:rPr lang="en">
                <a:solidFill>
                  <a:schemeClr val="dk1"/>
                </a:solidFill>
              </a:rPr>
              <a:t> benefits.</a:t>
            </a:r>
            <a:endParaRPr>
              <a:solidFill>
                <a:schemeClr val="dk1"/>
              </a:solidFill>
            </a:endParaRPr>
          </a:p>
          <a:p>
            <a:pPr indent="0" lvl="0" marL="0" rtl="0" algn="l">
              <a:lnSpc>
                <a:spcPct val="115000"/>
              </a:lnSpc>
              <a:spcBef>
                <a:spcPts val="0"/>
              </a:spcBef>
              <a:spcAft>
                <a:spcPts val="0"/>
              </a:spcAft>
              <a:buNone/>
            </a:pPr>
            <a:r>
              <a:rPr lang="en">
                <a:solidFill>
                  <a:schemeClr val="dk1"/>
                </a:solidFill>
              </a:rPr>
              <a:t>		Tuning was more to combat overfitting.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ee0e377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ee0e377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[Erik] (50s)</a:t>
            </a:r>
            <a:endParaRPr>
              <a:solidFill>
                <a:schemeClr val="dk1"/>
              </a:solidFill>
            </a:endParaRPr>
          </a:p>
          <a:p>
            <a:pPr indent="0" lvl="0" marL="0" rtl="0" algn="l">
              <a:lnSpc>
                <a:spcPct val="115000"/>
              </a:lnSpc>
              <a:spcBef>
                <a:spcPts val="0"/>
              </a:spcBef>
              <a:spcAft>
                <a:spcPts val="0"/>
              </a:spcAft>
              <a:buNone/>
            </a:pPr>
            <a:r>
              <a:rPr lang="en">
                <a:solidFill>
                  <a:schemeClr val="dk1"/>
                </a:solidFill>
              </a:rPr>
              <a:t>These plots demonstrate the steps taken,</a:t>
            </a:r>
            <a:endParaRPr>
              <a:solidFill>
                <a:schemeClr val="dk1"/>
              </a:solidFill>
            </a:endParaRPr>
          </a:p>
          <a:p>
            <a:pPr indent="0" lvl="0" marL="0" rtl="0" algn="l">
              <a:lnSpc>
                <a:spcPct val="115000"/>
              </a:lnSpc>
              <a:spcBef>
                <a:spcPts val="0"/>
              </a:spcBef>
              <a:spcAft>
                <a:spcPts val="0"/>
              </a:spcAft>
              <a:buNone/>
            </a:pPr>
            <a:r>
              <a:rPr lang="en">
                <a:solidFill>
                  <a:schemeClr val="dk1"/>
                </a:solidFill>
              </a:rPr>
              <a:t>	and some of the parameters used, </a:t>
            </a:r>
            <a:endParaRPr>
              <a:solidFill>
                <a:schemeClr val="dk1"/>
              </a:solidFill>
            </a:endParaRPr>
          </a:p>
          <a:p>
            <a:pPr indent="0" lvl="0" marL="0" rtl="0" algn="l">
              <a:lnSpc>
                <a:spcPct val="115000"/>
              </a:lnSpc>
              <a:spcBef>
                <a:spcPts val="0"/>
              </a:spcBef>
              <a:spcAft>
                <a:spcPts val="0"/>
              </a:spcAft>
              <a:buNone/>
            </a:pPr>
            <a:r>
              <a:rPr lang="en">
                <a:solidFill>
                  <a:schemeClr val="dk1"/>
                </a:solidFill>
              </a:rPr>
              <a:t>		to tune the model for regularization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For the first plot, </a:t>
            </a:r>
            <a:endParaRPr>
              <a:solidFill>
                <a:schemeClr val="dk1"/>
              </a:solidFill>
            </a:endParaRPr>
          </a:p>
          <a:p>
            <a:pPr indent="0" lvl="0" marL="0" rtl="0" algn="l">
              <a:lnSpc>
                <a:spcPct val="115000"/>
              </a:lnSpc>
              <a:spcBef>
                <a:spcPts val="0"/>
              </a:spcBef>
              <a:spcAft>
                <a:spcPts val="0"/>
              </a:spcAft>
              <a:buNone/>
            </a:pPr>
            <a:r>
              <a:rPr lang="en">
                <a:solidFill>
                  <a:schemeClr val="dk1"/>
                </a:solidFill>
              </a:rPr>
              <a:t>	we tested a range of max_depth values and their affect on train and validation accuracy.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selected a value and then tested the next parameter, learning_rate.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As you can see here, with each selected </a:t>
            </a:r>
            <a:r>
              <a:rPr lang="en">
                <a:solidFill>
                  <a:schemeClr val="dk1"/>
                </a:solidFill>
              </a:rPr>
              <a:t>parameter</a:t>
            </a:r>
            <a:r>
              <a:rPr lang="en">
                <a:solidFill>
                  <a:schemeClr val="dk1"/>
                </a:solidFill>
              </a:rPr>
              <a:t> value we were able to achieve a regularized model. </a:t>
            </a:r>
            <a:endParaRPr>
              <a:solidFill>
                <a:schemeClr val="dk1"/>
              </a:solidFill>
            </a:endParaRPr>
          </a:p>
          <a:p>
            <a:pPr indent="0" lvl="0" marL="0" rtl="0" algn="l">
              <a:lnSpc>
                <a:spcPct val="115000"/>
              </a:lnSpc>
              <a:spcBef>
                <a:spcPts val="0"/>
              </a:spcBef>
              <a:spcAft>
                <a:spcPts val="0"/>
              </a:spcAft>
              <a:buNone/>
            </a:pPr>
            <a:br>
              <a:rPr lang="en">
                <a:solidFill>
                  <a:schemeClr val="dk1"/>
                </a:solidFill>
              </a:rPr>
            </a:br>
            <a:r>
              <a:rPr lang="en">
                <a:solidFill>
                  <a:schemeClr val="dk1"/>
                </a:solidFill>
              </a:rPr>
              <a:t>to speak to some of the other hyperparameters listed here: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min_child_weight - Min child weight makes sure a leaf has enough weight.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gamma - Gamma makes sure we are not splitting a node such that the overall gain from parent to children is very low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alpha &amp; lambda - L1 &amp; L2 regularization</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ee0e3770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ee0e3770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[Alberto]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Recap: Two different architectures within Deep NN, FF and Transformers. Within FFNN 3 models depending on the type of inputs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Feed-forward neural network (without </a:t>
            </a:r>
            <a:r>
              <a:rPr b="1" lang="en">
                <a:solidFill>
                  <a:schemeClr val="dk1"/>
                </a:solidFill>
              </a:rPr>
              <a:t>text</a:t>
            </a:r>
            <a:r>
              <a:rPr b="1" lang="en">
                <a:solidFill>
                  <a:schemeClr val="dk1"/>
                </a:solidFill>
              </a:rPr>
              <a:t> data)</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Switching to Deep Neural Networks, the motivation for doing FF was a tweet from Sebastian Ratschka quoting a paper saying that a cocktail of regularization techniques performed on average better than XGBoost on tabular data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tried many of these techniques and although the regularizations improved performance, it was very far from being a silver bullet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You can see on the left hand side =&gt; things that worked: </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Optimizer: SGD with 0.3 Nesterov momentum with a LR of 0.0025</a:t>
            </a:r>
            <a:endParaRPr>
              <a:solidFill>
                <a:schemeClr val="dk1"/>
              </a:solidFill>
            </a:endParaRPr>
          </a:p>
          <a:p>
            <a:pPr indent="-298450" lvl="4" marL="2286000" rtl="0" algn="l">
              <a:lnSpc>
                <a:spcPct val="115000"/>
              </a:lnSpc>
              <a:spcBef>
                <a:spcPts val="0"/>
              </a:spcBef>
              <a:spcAft>
                <a:spcPts val="0"/>
              </a:spcAft>
              <a:buClr>
                <a:schemeClr val="dk1"/>
              </a:buClr>
              <a:buSzPts val="1100"/>
              <a:buChar char="○"/>
            </a:pPr>
            <a:r>
              <a:rPr lang="en">
                <a:solidFill>
                  <a:schemeClr val="dk1"/>
                </a:solidFill>
              </a:rPr>
              <a:t>Adam and AdamW did not generally work</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Neuron: Increasing the number of neurons in 2 layers ((32/16 to 64/32) plus two dropout layers of 0.25</a:t>
            </a:r>
            <a:endParaRPr>
              <a:solidFill>
                <a:schemeClr val="dk1"/>
              </a:solidFill>
            </a:endParaRPr>
          </a:p>
          <a:p>
            <a:pPr indent="-298450" lvl="4" marL="2286000" rtl="0" algn="l">
              <a:lnSpc>
                <a:spcPct val="115000"/>
              </a:lnSpc>
              <a:spcBef>
                <a:spcPts val="0"/>
              </a:spcBef>
              <a:spcAft>
                <a:spcPts val="0"/>
              </a:spcAft>
              <a:buClr>
                <a:schemeClr val="dk1"/>
              </a:buClr>
              <a:buSzPts val="1100"/>
              <a:buChar char="○"/>
            </a:pPr>
            <a:r>
              <a:rPr lang="en">
                <a:solidFill>
                  <a:schemeClr val="dk1"/>
                </a:solidFill>
              </a:rPr>
              <a:t>More layers/neurons =&gt; no impact </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L1L2 </a:t>
            </a:r>
            <a:r>
              <a:rPr lang="en">
                <a:solidFill>
                  <a:schemeClr val="dk1"/>
                </a:solidFill>
              </a:rPr>
              <a:t>regularizartions: Only in the kernel, no activity_regularizer and bias_regularizer</a:t>
            </a:r>
            <a:endParaRPr>
              <a:solidFill>
                <a:schemeClr val="dk1"/>
              </a:solidFill>
            </a:endParaRPr>
          </a:p>
          <a:p>
            <a:pPr indent="-298450" lvl="4" marL="2286000" rtl="0" algn="l">
              <a:lnSpc>
                <a:spcPct val="115000"/>
              </a:lnSpc>
              <a:spcBef>
                <a:spcPts val="0"/>
              </a:spcBef>
              <a:spcAft>
                <a:spcPts val="0"/>
              </a:spcAft>
              <a:buClr>
                <a:schemeClr val="dk1"/>
              </a:buClr>
              <a:buSzPts val="1100"/>
              <a:buChar char="○"/>
            </a:pPr>
            <a:r>
              <a:rPr lang="en">
                <a:solidFill>
                  <a:schemeClr val="dk1"/>
                </a:solidFill>
              </a:rPr>
              <a:t>Best was L1 0.001 and close to zero for L2</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Others: </a:t>
            </a:r>
            <a:endParaRPr>
              <a:solidFill>
                <a:schemeClr val="dk1"/>
              </a:solidFill>
            </a:endParaRPr>
          </a:p>
          <a:p>
            <a:pPr indent="-298450" lvl="4" marL="2286000" rtl="0" algn="l">
              <a:lnSpc>
                <a:spcPct val="115000"/>
              </a:lnSpc>
              <a:spcBef>
                <a:spcPts val="0"/>
              </a:spcBef>
              <a:spcAft>
                <a:spcPts val="0"/>
              </a:spcAft>
              <a:buClr>
                <a:schemeClr val="dk1"/>
              </a:buClr>
              <a:buSzPts val="1100"/>
              <a:buChar char="○"/>
            </a:pPr>
            <a:r>
              <a:rPr lang="en">
                <a:solidFill>
                  <a:schemeClr val="dk1"/>
                </a:solidFill>
              </a:rPr>
              <a:t>EarlyStopping with 5 epochs of patience</a:t>
            </a:r>
            <a:endParaRPr>
              <a:solidFill>
                <a:schemeClr val="dk1"/>
              </a:solidFill>
            </a:endParaRPr>
          </a:p>
          <a:p>
            <a:pPr indent="-298450" lvl="4" marL="2286000" rtl="0" algn="l">
              <a:lnSpc>
                <a:spcPct val="115000"/>
              </a:lnSpc>
              <a:spcBef>
                <a:spcPts val="0"/>
              </a:spcBef>
              <a:spcAft>
                <a:spcPts val="0"/>
              </a:spcAft>
              <a:buClr>
                <a:schemeClr val="dk1"/>
              </a:buClr>
              <a:buSzPts val="1100"/>
              <a:buChar char="○"/>
            </a:pPr>
            <a:r>
              <a:rPr lang="en">
                <a:solidFill>
                  <a:schemeClr val="dk1"/>
                </a:solidFill>
              </a:rPr>
              <a:t>Batch size from 32 to 16</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What did not work</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Batch normalization, weight decay</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Different features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Turning to Transformers top right chart </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Impressive thing it took 5 times fewer epochs to converge to a better result than the FFNN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tried </a:t>
            </a:r>
            <a:r>
              <a:rPr lang="en">
                <a:solidFill>
                  <a:schemeClr val="dk1"/>
                </a:solidFill>
              </a:rPr>
              <a:t>Different settings: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Surprisingly, Adam with a StepLearningRate was the best combination (as opposed to SGD)</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learning_rate 0.001, program to decrease the learning rate after 10 epochs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Activation function or masktype for selecting features: Entmax (instead of sparsemax) which seems worked better than softmax</a:t>
            </a:r>
            <a:endParaRPr>
              <a:solidFill>
                <a:schemeClr val="dk1"/>
              </a:solidFill>
            </a:endParaRPr>
          </a:p>
          <a:p>
            <a:pPr indent="0" lvl="0" marL="9144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Lastly, on voting </a:t>
            </a:r>
            <a:r>
              <a:rPr b="1" lang="en">
                <a:solidFill>
                  <a:schemeClr val="dk1"/>
                </a:solidFill>
              </a:rPr>
              <a:t>Ensemble: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order to combine the models, we tried hard and soft voting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Very rewarding because the combination of FFNN only with embeddings + TabNet with numeric features performed better than any model standalone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You can see bottom right</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ee0e377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ee0e377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[Nicole]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Used weighted F1 SCORE to evaluate the model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a:t>
            </a:r>
            <a:r>
              <a:rPr lang="en">
                <a:solidFill>
                  <a:schemeClr val="dk1"/>
                </a:solidFill>
              </a:rPr>
              <a:t>1 score includes impact from both false positives and false negatives, providing a more balanced measure than accuracy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Used weighted f1 to account for class imbalance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a:t>
            </a:r>
            <a:r>
              <a:rPr lang="en">
                <a:solidFill>
                  <a:schemeClr val="dk1"/>
                </a:solidFill>
              </a:rPr>
              <a:t>summarize</a:t>
            </a:r>
            <a:r>
              <a:rPr lang="en">
                <a:solidFill>
                  <a:schemeClr val="dk1"/>
                </a:solidFill>
              </a:rPr>
              <a:t> the </a:t>
            </a:r>
            <a:r>
              <a:rPr lang="en">
                <a:solidFill>
                  <a:schemeClr val="dk1"/>
                </a:solidFill>
              </a:rPr>
              <a:t>various</a:t>
            </a:r>
            <a:r>
              <a:rPr lang="en">
                <a:solidFill>
                  <a:schemeClr val="dk1"/>
                </a:solidFill>
              </a:rPr>
              <a:t> models we explored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Majority predictor </a:t>
            </a:r>
            <a:r>
              <a:rPr lang="en">
                <a:solidFill>
                  <a:schemeClr val="dk1"/>
                </a:solidFill>
              </a:rPr>
              <a:t>baseline</a:t>
            </a:r>
            <a:r>
              <a:rPr lang="en">
                <a:solidFill>
                  <a:schemeClr val="dk1"/>
                </a:solidFill>
              </a:rPr>
              <a:t> model had an f1 score of 0.12 on test set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Decision tree was better than baseline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XGBoost was the best model among all, yielding an F1 of over 0.40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tried various combinations of features for feedforward neural network: even the best one doesn’t beat XGBoost (which i’ll discuss later)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Finally, Transformers TabNet is currently below XGBoost and some NN configurations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ensemble achieves F1 scores close to XGBoost, given XGBoost is the dominant contributor to the ensemble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fc93dc5d2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5fc93dc5d2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[Nicole]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learned a lot from the exercise and i’ll just highlight a few key takeaways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FFNN: as we included more features, the model </a:t>
            </a:r>
            <a:r>
              <a:rPr lang="en">
                <a:solidFill>
                  <a:schemeClr val="dk1"/>
                </a:solidFill>
              </a:rPr>
              <a:t>sometimes</a:t>
            </a:r>
            <a:r>
              <a:rPr lang="en">
                <a:solidFill>
                  <a:schemeClr val="dk1"/>
                </a:solidFill>
              </a:rPr>
              <a:t> performed worse. This is due to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Overfitting with increased complexity, and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Feature interference as noise overshadows more </a:t>
            </a:r>
            <a:r>
              <a:rPr lang="en">
                <a:solidFill>
                  <a:schemeClr val="dk1"/>
                </a:solidFill>
              </a:rPr>
              <a:t>meaningful</a:t>
            </a:r>
            <a:r>
              <a:rPr lang="en">
                <a:solidFill>
                  <a:schemeClr val="dk1"/>
                </a:solidFill>
              </a:rPr>
              <a:t>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were able to improve our models via these mechanisms below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Feature engineering: e,g, extracting new features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changing</a:t>
            </a:r>
            <a:r>
              <a:rPr lang="en">
                <a:solidFill>
                  <a:schemeClr val="dk1"/>
                </a:solidFill>
              </a:rPr>
              <a:t> model depth and width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Fine tuning the drop out layers or L1/L2 regularization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Adjusting the learning rates and optimizer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9dda4c57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9dda4c57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[Nicole]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 in conclusion, can we use machine learning to predict adoption speed?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depends, on the class of the sample. the most important class in this exercise is arguably class 3,  which represents pets that haven’t been adopted in 100 days. Based on this confusion matrix on val set from decision tree, the recall for this category is about 62% meaning the model correctly labeled 62% of the true class 3. This potentially helps shelters allocate resources for pets most likely to stay the longest.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Secondly, Can we use those predictions to advise shelters on how to increase adoption?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3 most important features from decision tree are presented here on the slide; in reality, the correlation between any of these features alone and adoptionSpeed is pretty small as mentioned by Erik, and we all know correlation is not causation; at this point, we’re not recommending any strategy to this end; but bailey will talk next about future work</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453b9866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453b9866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300">
                <a:solidFill>
                  <a:schemeClr val="dk1"/>
                </a:solidFill>
              </a:rPr>
              <a:t>[Bailey]</a:t>
            </a:r>
            <a:endParaRPr sz="1300">
              <a:solidFill>
                <a:schemeClr val="dk1"/>
              </a:solidFill>
            </a:endParaRPr>
          </a:p>
          <a:p>
            <a:pPr indent="-311150" lvl="1" marL="457200" rtl="0" algn="l">
              <a:lnSpc>
                <a:spcPct val="115000"/>
              </a:lnSpc>
              <a:spcBef>
                <a:spcPts val="0"/>
              </a:spcBef>
              <a:spcAft>
                <a:spcPts val="0"/>
              </a:spcAft>
              <a:buClr>
                <a:schemeClr val="dk1"/>
              </a:buClr>
              <a:buSzPts val="1300"/>
              <a:buChar char="○"/>
            </a:pPr>
            <a:r>
              <a:rPr lang="en" sz="1300">
                <a:solidFill>
                  <a:schemeClr val="dk1"/>
                </a:solidFill>
              </a:rPr>
              <a:t>It is important to note that this study has some limitations that likely affected the results Nicole just mentioned</a:t>
            </a:r>
            <a:endParaRPr sz="1300">
              <a:solidFill>
                <a:schemeClr val="dk1"/>
              </a:solidFill>
            </a:endParaRPr>
          </a:p>
          <a:p>
            <a:pPr indent="-311150" lvl="1" marL="457200" rtl="0" algn="l">
              <a:lnSpc>
                <a:spcPct val="115000"/>
              </a:lnSpc>
              <a:spcBef>
                <a:spcPts val="0"/>
              </a:spcBef>
              <a:spcAft>
                <a:spcPts val="0"/>
              </a:spcAft>
              <a:buClr>
                <a:schemeClr val="dk1"/>
              </a:buClr>
              <a:buSzPts val="1300"/>
              <a:buChar char="○"/>
            </a:pPr>
            <a:r>
              <a:rPr lang="en" sz="1300">
                <a:solidFill>
                  <a:schemeClr val="dk1"/>
                </a:solidFill>
              </a:rPr>
              <a:t>For example, the dataset we used contained several images for each Pet ID that we weren’t able to featurize due to complexity and time constraints.</a:t>
            </a:r>
            <a:endParaRPr sz="1300">
              <a:solidFill>
                <a:schemeClr val="dk1"/>
              </a:solidFill>
            </a:endParaRPr>
          </a:p>
          <a:p>
            <a:pPr indent="-311150" lvl="2" marL="914400" rtl="0" algn="l">
              <a:lnSpc>
                <a:spcPct val="115000"/>
              </a:lnSpc>
              <a:spcBef>
                <a:spcPts val="0"/>
              </a:spcBef>
              <a:spcAft>
                <a:spcPts val="0"/>
              </a:spcAft>
              <a:buClr>
                <a:schemeClr val="dk1"/>
              </a:buClr>
              <a:buSzPts val="1300"/>
              <a:buChar char="■"/>
            </a:pPr>
            <a:r>
              <a:rPr lang="en" sz="1300">
                <a:solidFill>
                  <a:schemeClr val="dk1"/>
                </a:solidFill>
              </a:rPr>
              <a:t>To address this limitation, we recommend that future work utilize image processing techniques to create more features from the provided images.</a:t>
            </a:r>
            <a:endParaRPr sz="1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311150" lvl="1" marL="457200" rtl="0" algn="l">
              <a:lnSpc>
                <a:spcPct val="115000"/>
              </a:lnSpc>
              <a:spcBef>
                <a:spcPts val="0"/>
              </a:spcBef>
              <a:spcAft>
                <a:spcPts val="0"/>
              </a:spcAft>
              <a:buClr>
                <a:schemeClr val="dk1"/>
              </a:buClr>
              <a:buSzPts val="1300"/>
              <a:buChar char="○"/>
            </a:pPr>
            <a:r>
              <a:rPr lang="en" sz="1300">
                <a:solidFill>
                  <a:schemeClr val="dk1"/>
                </a:solidFill>
              </a:rPr>
              <a:t>Another limitation was related to the dataset itself. First, this competition is from 4 years ago, which means the dataset is from 2019 at the latest. This means the data doesn’t accurately reflect adoption post-pandemic. Second, without exact timestamps of adoption, it’s likely there is some margin of error in our results due to the lack of granularity of the adoption speed variable. </a:t>
            </a:r>
            <a:endParaRPr sz="1300">
              <a:solidFill>
                <a:schemeClr val="dk1"/>
              </a:solidFill>
            </a:endParaRPr>
          </a:p>
          <a:p>
            <a:pPr indent="-311150" lvl="2" marL="914400" rtl="0" algn="l">
              <a:lnSpc>
                <a:spcPct val="115000"/>
              </a:lnSpc>
              <a:spcBef>
                <a:spcPts val="0"/>
              </a:spcBef>
              <a:spcAft>
                <a:spcPts val="0"/>
              </a:spcAft>
              <a:buClr>
                <a:schemeClr val="dk1"/>
              </a:buClr>
              <a:buSzPts val="1300"/>
              <a:buChar char="■"/>
            </a:pPr>
            <a:r>
              <a:rPr lang="en" sz="1300">
                <a:solidFill>
                  <a:schemeClr val="dk1"/>
                </a:solidFill>
              </a:rPr>
              <a:t>More precise adoption speed data should be used in future work to generate more accurate predictions.</a:t>
            </a:r>
            <a:endParaRPr sz="1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311150" lvl="1" marL="457200" rtl="0" algn="l">
              <a:lnSpc>
                <a:spcPct val="115000"/>
              </a:lnSpc>
              <a:spcBef>
                <a:spcPts val="0"/>
              </a:spcBef>
              <a:spcAft>
                <a:spcPts val="0"/>
              </a:spcAft>
              <a:buClr>
                <a:schemeClr val="dk1"/>
              </a:buClr>
              <a:buSzPts val="1300"/>
              <a:buChar char="○"/>
            </a:pPr>
            <a:r>
              <a:rPr lang="en" sz="1300">
                <a:solidFill>
                  <a:schemeClr val="dk1"/>
                </a:solidFill>
              </a:rPr>
              <a:t>Finally, while we tried using decision trees for feature selection, we found that utilizing only those selected features resulted in decreased accuracy than when we incorporated all available features. </a:t>
            </a:r>
            <a:endParaRPr sz="1300">
              <a:solidFill>
                <a:schemeClr val="dk1"/>
              </a:solidFill>
            </a:endParaRPr>
          </a:p>
          <a:p>
            <a:pPr indent="-311150" lvl="2" marL="914400" rtl="0" algn="l">
              <a:lnSpc>
                <a:spcPct val="115000"/>
              </a:lnSpc>
              <a:spcBef>
                <a:spcPts val="0"/>
              </a:spcBef>
              <a:spcAft>
                <a:spcPts val="0"/>
              </a:spcAft>
              <a:buClr>
                <a:schemeClr val="dk1"/>
              </a:buClr>
              <a:buSzPts val="1300"/>
              <a:buChar char="■"/>
            </a:pPr>
            <a:r>
              <a:rPr lang="en" sz="1300">
                <a:solidFill>
                  <a:schemeClr val="dk1"/>
                </a:solidFill>
              </a:rPr>
              <a:t>For future work, we would recommend trying decision trees again, but first refining existing features and adding more features by expanding upon the dataset as mentioned earlier.</a:t>
            </a:r>
            <a:endParaRPr sz="13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5f885cc3e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5f885cc3e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300">
                <a:solidFill>
                  <a:schemeClr val="dk1"/>
                </a:solidFill>
              </a:rPr>
              <a:t>[Bailey]</a:t>
            </a:r>
            <a:endParaRPr sz="1300">
              <a:solidFill>
                <a:schemeClr val="dk1"/>
              </a:solidFill>
            </a:endParaRPr>
          </a:p>
          <a:p>
            <a:pPr indent="-311150" lvl="1" marL="457200" rtl="0" algn="l">
              <a:lnSpc>
                <a:spcPct val="115000"/>
              </a:lnSpc>
              <a:spcBef>
                <a:spcPts val="0"/>
              </a:spcBef>
              <a:spcAft>
                <a:spcPts val="0"/>
              </a:spcAft>
              <a:buClr>
                <a:schemeClr val="dk1"/>
              </a:buClr>
              <a:buSzPts val="1300"/>
              <a:buChar char="○"/>
            </a:pPr>
            <a:r>
              <a:rPr lang="en" sz="1300">
                <a:solidFill>
                  <a:schemeClr val="dk1"/>
                </a:solidFill>
              </a:rPr>
              <a:t>Finally, we considered potential biases and fairness of our models.</a:t>
            </a:r>
            <a:endParaRPr sz="1300">
              <a:solidFill>
                <a:schemeClr val="dk1"/>
              </a:solidFill>
            </a:endParaRPr>
          </a:p>
          <a:p>
            <a:pPr indent="-311150" lvl="1" marL="457200" rtl="0" algn="l">
              <a:lnSpc>
                <a:spcPct val="115000"/>
              </a:lnSpc>
              <a:spcBef>
                <a:spcPts val="0"/>
              </a:spcBef>
              <a:spcAft>
                <a:spcPts val="0"/>
              </a:spcAft>
              <a:buClr>
                <a:schemeClr val="dk1"/>
              </a:buClr>
              <a:buSzPts val="1300"/>
              <a:buChar char="○"/>
            </a:pPr>
            <a:r>
              <a:rPr lang="en" sz="1300">
                <a:solidFill>
                  <a:schemeClr val="dk1"/>
                </a:solidFill>
              </a:rPr>
              <a:t>The primary fairness consideration for our project was related to the accessibility of this data, as well as how it was created.</a:t>
            </a:r>
            <a:endParaRPr sz="1300">
              <a:solidFill>
                <a:schemeClr val="dk1"/>
              </a:solidFill>
            </a:endParaRPr>
          </a:p>
          <a:p>
            <a:pPr indent="-311150" lvl="2" marL="914400" rtl="0" algn="l">
              <a:lnSpc>
                <a:spcPct val="115000"/>
              </a:lnSpc>
              <a:spcBef>
                <a:spcPts val="0"/>
              </a:spcBef>
              <a:spcAft>
                <a:spcPts val="0"/>
              </a:spcAft>
              <a:buClr>
                <a:schemeClr val="dk1"/>
              </a:buClr>
              <a:buSzPts val="1300"/>
              <a:buChar char="■"/>
            </a:pPr>
            <a:r>
              <a:rPr lang="en" sz="1300">
                <a:solidFill>
                  <a:schemeClr val="dk1"/>
                </a:solidFill>
              </a:rPr>
              <a:t>Due to the human involvement in the curation of this data (namely image submission and descriptions), we believe our model's predictions were susceptible to bias.</a:t>
            </a:r>
            <a:endParaRPr sz="1300">
              <a:solidFill>
                <a:schemeClr val="dk1"/>
              </a:solidFill>
            </a:endParaRPr>
          </a:p>
          <a:p>
            <a:pPr indent="-311150" lvl="2" marL="914400" rtl="0" algn="l">
              <a:lnSpc>
                <a:spcPct val="115000"/>
              </a:lnSpc>
              <a:spcBef>
                <a:spcPts val="0"/>
              </a:spcBef>
              <a:spcAft>
                <a:spcPts val="0"/>
              </a:spcAft>
              <a:buClr>
                <a:schemeClr val="dk1"/>
              </a:buClr>
              <a:buSzPts val="1300"/>
              <a:buChar char="■"/>
            </a:pPr>
            <a:r>
              <a:rPr lang="en" sz="1300">
                <a:solidFill>
                  <a:schemeClr val="dk1"/>
                </a:solidFill>
              </a:rPr>
              <a:t>This is because the images submitted for this dataset are inherently biased on some threshold of socioeconomic status, given the financial barrier of having access to a camera and the internet.</a:t>
            </a:r>
            <a:endParaRPr sz="1300">
              <a:solidFill>
                <a:schemeClr val="dk1"/>
              </a:solidFill>
            </a:endParaRPr>
          </a:p>
          <a:p>
            <a:pPr indent="-311150" lvl="1" marL="457200" rtl="0" algn="l">
              <a:lnSpc>
                <a:spcPct val="115000"/>
              </a:lnSpc>
              <a:spcBef>
                <a:spcPts val="0"/>
              </a:spcBef>
              <a:spcAft>
                <a:spcPts val="0"/>
              </a:spcAft>
              <a:buClr>
                <a:schemeClr val="dk1"/>
              </a:buClr>
              <a:buSzPts val="1300"/>
              <a:buChar char="○"/>
            </a:pPr>
            <a:r>
              <a:rPr lang="en" sz="1300">
                <a:solidFill>
                  <a:schemeClr val="dk1"/>
                </a:solidFill>
              </a:rPr>
              <a:t>Additionally, our models might not generalize well for pets in other countries, given that this data comes from Malaysian pets.</a:t>
            </a:r>
            <a:endParaRPr sz="1300">
              <a:solidFill>
                <a:schemeClr val="dk1"/>
              </a:solidFill>
            </a:endParaRPr>
          </a:p>
          <a:p>
            <a:pPr indent="-311150" lvl="1" marL="457200" rtl="0" algn="l">
              <a:lnSpc>
                <a:spcPct val="115000"/>
              </a:lnSpc>
              <a:spcBef>
                <a:spcPts val="0"/>
              </a:spcBef>
              <a:spcAft>
                <a:spcPts val="0"/>
              </a:spcAft>
              <a:buClr>
                <a:schemeClr val="dk1"/>
              </a:buClr>
              <a:buSzPts val="1300"/>
              <a:buChar char="○"/>
            </a:pPr>
            <a:r>
              <a:rPr lang="en" sz="1300">
                <a:solidFill>
                  <a:schemeClr val="dk1"/>
                </a:solidFill>
              </a:rPr>
              <a:t>Other fairness considerations include image processing biases and privacy.</a:t>
            </a:r>
            <a:endParaRPr sz="1300">
              <a:solidFill>
                <a:schemeClr val="dk1"/>
              </a:solidFill>
            </a:endParaRPr>
          </a:p>
          <a:p>
            <a:pPr indent="-311150" lvl="1" marL="457200" rtl="0" algn="l">
              <a:lnSpc>
                <a:spcPct val="115000"/>
              </a:lnSpc>
              <a:spcBef>
                <a:spcPts val="0"/>
              </a:spcBef>
              <a:spcAft>
                <a:spcPts val="0"/>
              </a:spcAft>
              <a:buClr>
                <a:schemeClr val="dk1"/>
              </a:buClr>
              <a:buSzPts val="1300"/>
              <a:buChar char="○"/>
            </a:pPr>
            <a:r>
              <a:rPr lang="en" sz="1300">
                <a:solidFill>
                  <a:schemeClr val="dk1"/>
                </a:solidFill>
              </a:rPr>
              <a:t>In summary, the impact of perpetuating the unfairness and biases mentioned could be detrimental to many pets for this application, so it’s important to address these concerns for future work.</a:t>
            </a:r>
            <a:endParaRPr sz="13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5453b9866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5453b9866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a:p>
            <a:pPr indent="0" lvl="0" marL="0" rtl="0" algn="l">
              <a:spcBef>
                <a:spcPts val="0"/>
              </a:spcBef>
              <a:spcAft>
                <a:spcPts val="0"/>
              </a:spcAft>
              <a:buNone/>
            </a:pPr>
            <a:r>
              <a:rPr lang="en"/>
              <a:t>Pets are a familiar and heart-warming concept across the globe.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While some </a:t>
            </a:r>
            <a:r>
              <a:rPr lang="en"/>
              <a:t>countries opt to keep their furry friends outside, many countries, including the US, traditionally prefer to keep their pets in their homes with them.</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With this concept of owning pets also comes the concepts of animal shelters and adoption.</a:t>
            </a:r>
            <a:endParaRPr/>
          </a:p>
          <a:p>
            <a:pPr indent="0" lvl="0" marL="0" rtl="0" algn="l">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ee0e3770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ee0e3770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here is how our team split up the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that – we’d love to take any questions or comments anyone has. Thank you!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e4374d468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e4374d468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2b18b2648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2b18b2648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5f885cc3e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5f885cc3e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a:p>
            <a:pPr indent="0" lvl="0" marL="0" rtl="0" algn="l">
              <a:lnSpc>
                <a:spcPct val="115000"/>
              </a:lnSpc>
              <a:spcBef>
                <a:spcPts val="0"/>
              </a:spcBef>
              <a:spcAft>
                <a:spcPts val="0"/>
              </a:spcAft>
              <a:buNone/>
            </a:pPr>
            <a:r>
              <a:rPr lang="en" sz="1200"/>
              <a:t>According to research conducted by the World Animal Foundation, 6.3 million pets </a:t>
            </a:r>
            <a:r>
              <a:rPr lang="en" sz="1200">
                <a:solidFill>
                  <a:schemeClr val="dk1"/>
                </a:solidFill>
              </a:rPr>
              <a:t> across the globe </a:t>
            </a:r>
            <a:r>
              <a:rPr lang="en" sz="1200"/>
              <a:t>(usually cats and dogs) get surrendered to animal shelters each year.</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In 2020 </a:t>
            </a:r>
            <a:r>
              <a:rPr b="1" lang="en" sz="1200"/>
              <a:t>when the covid-19 pandemic hit</a:t>
            </a:r>
            <a:r>
              <a:rPr lang="en" sz="1200"/>
              <a:t>, </a:t>
            </a:r>
            <a:r>
              <a:rPr lang="en" sz="1200"/>
              <a:t>the Relative Search Volume ratio (which indicates people looking to adopt) increased by nearly 250% across the world.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While this number seemed promising for increasing adpotion, these rates were not sustainable as the pandemic progressed because of the challenges it brought for many people.</a:t>
            </a:r>
            <a:endParaRPr sz="1200"/>
          </a:p>
          <a:p>
            <a:pPr indent="-304800" lvl="0" marL="457200" rtl="0" algn="l">
              <a:lnSpc>
                <a:spcPct val="115000"/>
              </a:lnSpc>
              <a:spcBef>
                <a:spcPts val="0"/>
              </a:spcBef>
              <a:spcAft>
                <a:spcPts val="0"/>
              </a:spcAft>
              <a:buSzPts val="1200"/>
              <a:buChar char="-"/>
            </a:pPr>
            <a:r>
              <a:rPr lang="en" sz="1200"/>
              <a:t>For example, many people lost their jobs which supported them financially to feed and care for their pets.</a:t>
            </a:r>
            <a:endParaRPr sz="1200"/>
          </a:p>
          <a:p>
            <a:pPr indent="-304800" lvl="0" marL="457200" rtl="0" algn="l">
              <a:lnSpc>
                <a:spcPct val="115000"/>
              </a:lnSpc>
              <a:spcBef>
                <a:spcPts val="0"/>
              </a:spcBef>
              <a:spcAft>
                <a:spcPts val="0"/>
              </a:spcAft>
              <a:buSzPts val="1200"/>
              <a:buChar char="-"/>
            </a:pPr>
            <a:r>
              <a:rPr lang="en" sz="1200"/>
              <a:t>Additionally, many veterinary clinics were not open for new </a:t>
            </a:r>
            <a:r>
              <a:rPr lang="en" sz="1200"/>
              <a:t>appointments, which caused </a:t>
            </a:r>
            <a:r>
              <a:rPr lang="en" sz="1200">
                <a:solidFill>
                  <a:schemeClr val="dk1"/>
                </a:solidFill>
              </a:rPr>
              <a:t>extremely </a:t>
            </a:r>
            <a:r>
              <a:rPr b="1" lang="en" sz="1200">
                <a:solidFill>
                  <a:schemeClr val="dk1"/>
                </a:solidFill>
              </a:rPr>
              <a:t>high demand for pet care services </a:t>
            </a:r>
            <a:r>
              <a:rPr lang="en" sz="1200">
                <a:solidFill>
                  <a:schemeClr val="dk1"/>
                </a:solidFill>
              </a:rPr>
              <a:t>and delayed pet care for many animals</a:t>
            </a:r>
            <a:r>
              <a:rPr b="1" lang="en" sz="1200">
                <a:solidFill>
                  <a:schemeClr val="dk1"/>
                </a:solidFill>
              </a:rPr>
              <a:t>.</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only that, but pets already inside of shelters were also experiencing delayed pet care, which led to contracting and spreading some fatal illnesses within shelters</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These factors led to many adopted animals being re-surrendered into shelters.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Today, there are still recorded 1.5 million dogs and cats being euthanized in shelters each year in the United States alone.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Thus, it is extremely important for the health of our animals and for the adoption cycle that animals in shelters get adopted promptly before illnesses or euthanization can occur.</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e4374d468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e4374d468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a:p>
            <a:pPr indent="-304800" lvl="0" marL="457200" rtl="0" algn="l">
              <a:lnSpc>
                <a:spcPct val="115000"/>
              </a:lnSpc>
              <a:spcBef>
                <a:spcPts val="0"/>
              </a:spcBef>
              <a:spcAft>
                <a:spcPts val="0"/>
              </a:spcAft>
              <a:buSzPts val="1200"/>
              <a:buChar char="-"/>
            </a:pPr>
            <a:r>
              <a:rPr lang="en" sz="1200"/>
              <a:t>Motivated by this problem, o</a:t>
            </a:r>
            <a:r>
              <a:rPr lang="en" sz="1200"/>
              <a:t>ur team was </a:t>
            </a:r>
            <a:r>
              <a:rPr lang="en" sz="1200"/>
              <a:t>interested</a:t>
            </a:r>
            <a:r>
              <a:rPr lang="en" sz="1200"/>
              <a:t> in looking into the characteristics of pets that get surrendered to shelters.</a:t>
            </a:r>
            <a:endParaRPr sz="1200"/>
          </a:p>
          <a:p>
            <a:pPr indent="-304800" lvl="1" marL="914400" rtl="0" algn="l">
              <a:lnSpc>
                <a:spcPct val="115000"/>
              </a:lnSpc>
              <a:spcBef>
                <a:spcPts val="0"/>
              </a:spcBef>
              <a:spcAft>
                <a:spcPts val="0"/>
              </a:spcAft>
              <a:buSzPts val="1200"/>
              <a:buChar char="-"/>
            </a:pPr>
            <a:r>
              <a:rPr lang="en" sz="1200"/>
              <a:t>Specifically, we wanted to use this information to create a model tht could </a:t>
            </a:r>
            <a:r>
              <a:rPr lang="en" sz="1200"/>
              <a:t>accurately</a:t>
            </a:r>
            <a:r>
              <a:rPr lang="en" sz="1200"/>
              <a:t> predict how fast a pet will get adopted given certain metadata.</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As a secondary goal, we wanted to learn which specific characteristics typically lead to faster adoption rates.</a:t>
            </a:r>
            <a:endParaRPr sz="1200"/>
          </a:p>
          <a:p>
            <a:pPr indent="-304800" lvl="1" marL="914400" rtl="0" algn="l">
              <a:lnSpc>
                <a:spcPct val="115000"/>
              </a:lnSpc>
              <a:spcBef>
                <a:spcPts val="0"/>
              </a:spcBef>
              <a:spcAft>
                <a:spcPts val="0"/>
              </a:spcAft>
              <a:buSzPts val="1200"/>
              <a:buChar char="-"/>
            </a:pPr>
            <a:r>
              <a:rPr lang="en" sz="1200"/>
              <a:t>An exciting application of this work would be to use the information to advise </a:t>
            </a:r>
            <a:r>
              <a:rPr lang="en" sz="1200"/>
              <a:t>shelters on how they should tailor their adoption listings to promote adoption.</a:t>
            </a:r>
            <a:endParaRPr sz="1200"/>
          </a:p>
          <a:p>
            <a:pPr indent="-304800" lvl="2" marL="1371600" rtl="0" algn="l">
              <a:lnSpc>
                <a:spcPct val="115000"/>
              </a:lnSpc>
              <a:spcBef>
                <a:spcPts val="0"/>
              </a:spcBef>
              <a:spcAft>
                <a:spcPts val="0"/>
              </a:spcAft>
              <a:buSzPts val="1200"/>
              <a:buChar char="-"/>
            </a:pPr>
            <a:r>
              <a:rPr lang="en" sz="1200"/>
              <a:t>This would hopefully help to increase adoption rates for pets that have historically taken a long time to get adopted</a:t>
            </a:r>
            <a:endParaRPr sz="12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453b9866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453b9866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[Lucy - ~35 seconds]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address these goals, our models used the</a:t>
            </a:r>
            <a:r>
              <a:rPr lang="en">
                <a:solidFill>
                  <a:schemeClr val="dk1"/>
                </a:solidFill>
              </a:rPr>
              <a:t> </a:t>
            </a:r>
            <a:r>
              <a:rPr lang="en">
                <a:solidFill>
                  <a:schemeClr val="dk1"/>
                </a:solidFill>
                <a:uFill>
                  <a:noFill/>
                </a:uFill>
                <a:hlinkClick r:id="rId2">
                  <a:extLst>
                    <a:ext uri="{A12FA001-AC4F-418D-AE19-62706E023703}">
                      <ahyp:hlinkClr val="tx"/>
                    </a:ext>
                  </a:extLst>
                </a:hlinkClick>
              </a:rPr>
              <a:t>PetFinder.my Adoption Prediction</a:t>
            </a:r>
            <a:r>
              <a:rPr lang="en">
                <a:solidFill>
                  <a:schemeClr val="dk1"/>
                </a:solidFill>
              </a:rPr>
              <a:t> dataset from Kaggle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data consists of pet adoption listings collected from a leading animal welfare platform in Malaysia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integrated all of the available data sources into  modeling: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Tabular pet profile features with [labels for pets’ state, color, and breed]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Metadata from pet profile images generated by Google’s Vision API, and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Sentiment Analysis of pet tprofile descriptions generated by Google’s natural language API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also integrated median state income and total state population features for pets’ locations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trike="sngStrike">
                <a:solidFill>
                  <a:schemeClr val="dk1"/>
                </a:solidFill>
              </a:rPr>
              <a:t>As Bailey described, our baseline model will seek to predict the pet’s adoption speed, which is a categorical feature in varying increments of days, weeks, and month intervals </a:t>
            </a:r>
            <a:endParaRPr strike="sngStrike">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ffee17cc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ffee17cc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[Lucy -</a:t>
            </a:r>
            <a:r>
              <a:rPr b="1" lang="en">
                <a:solidFill>
                  <a:schemeClr val="dk1"/>
                </a:solidFill>
              </a:rPr>
              <a:t> </a:t>
            </a:r>
            <a:r>
              <a:rPr b="1" lang="en">
                <a:solidFill>
                  <a:schemeClr val="dk1"/>
                </a:solidFill>
              </a:rPr>
              <a:t>realistically,</a:t>
            </a:r>
            <a:r>
              <a:rPr b="1" lang="en">
                <a:solidFill>
                  <a:schemeClr val="dk1"/>
                </a:solidFill>
              </a:rPr>
              <a:t> 40-45 seconds</a:t>
            </a:r>
            <a:r>
              <a:rPr lang="en">
                <a:solidFill>
                  <a:schemeClr val="dk1"/>
                </a:solidFill>
              </a:rPr>
              <a:t> </a:t>
            </a:r>
            <a:r>
              <a:rPr b="1" lang="en">
                <a:solidFill>
                  <a:schemeClr val="dk1"/>
                </a:solidFill>
              </a:rPr>
              <a:t>as is,</a:t>
            </a:r>
            <a:r>
              <a:rPr lang="en">
                <a:solidFill>
                  <a:schemeClr val="dk1"/>
                </a:solidFill>
              </a:rPr>
              <a:t> </a:t>
            </a:r>
            <a:r>
              <a:rPr b="1" lang="en">
                <a:solidFill>
                  <a:schemeClr val="dk1"/>
                </a:solidFill>
              </a:rPr>
              <a:t>but we can absolutely cut it down!</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designed/structured our data </a:t>
            </a:r>
            <a:r>
              <a:rPr lang="en">
                <a:solidFill>
                  <a:schemeClr val="dk1"/>
                </a:solidFill>
              </a:rPr>
              <a:t>pipeline to develop in-depth understanding of the  range of features in our raw data and pre-process it </a:t>
            </a:r>
            <a:r>
              <a:rPr lang="en">
                <a:solidFill>
                  <a:schemeClr val="dk1"/>
                </a:solidFill>
              </a:rPr>
              <a:t> appropriately for our multiple models.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First, we parsed the sentiment and image JSON files before merging it with the tabular data and performing the train/test split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then we performed individual EDA on subsets of the combined data [</a:t>
            </a:r>
            <a:r>
              <a:rPr i="1" lang="en">
                <a:solidFill>
                  <a:schemeClr val="dk1"/>
                </a:solidFill>
              </a:rPr>
              <a:t>so that we could develop better domain knowledge about each source</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Next, the </a:t>
            </a:r>
            <a:r>
              <a:rPr lang="en">
                <a:solidFill>
                  <a:schemeClr val="dk1"/>
                </a:solidFill>
              </a:rPr>
              <a:t>feature</a:t>
            </a:r>
            <a:r>
              <a:rPr lang="en">
                <a:solidFill>
                  <a:schemeClr val="dk1"/>
                </a:solidFill>
              </a:rPr>
              <a:t> engineering and selection process was fairly complex and time-consuming. Our focus here was on [</a:t>
            </a:r>
            <a:r>
              <a:rPr i="1" lang="en">
                <a:solidFill>
                  <a:schemeClr val="dk1"/>
                </a:solidFill>
              </a:rPr>
              <a:t>feature importance/meaning?,</a:t>
            </a:r>
            <a:r>
              <a:rPr lang="en">
                <a:solidFill>
                  <a:schemeClr val="dk1"/>
                </a:solidFill>
              </a:rPr>
              <a:t>] and choosing the appropriate </a:t>
            </a:r>
            <a:r>
              <a:rPr lang="en">
                <a:solidFill>
                  <a:schemeClr val="dk1"/>
                </a:solidFill>
              </a:rPr>
              <a:t>standardizing and encoding </a:t>
            </a:r>
            <a:r>
              <a:rPr lang="en">
                <a:solidFill>
                  <a:schemeClr val="dk1"/>
                </a:solidFill>
              </a:rPr>
              <a:t>methods for input into different models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implementing our pre-processing approach</a:t>
            </a:r>
            <a:r>
              <a:rPr lang="en">
                <a:solidFill>
                  <a:schemeClr val="dk1"/>
                </a:solidFill>
              </a:rPr>
              <a:t>, our initial modeling stage experimented with subsets of features based on data type, source, and domain relevance to determine the optimal input for model performance [</a:t>
            </a:r>
            <a:r>
              <a:rPr i="1" lang="en">
                <a:solidFill>
                  <a:schemeClr val="dk1"/>
                </a:solidFill>
              </a:rPr>
              <a:t>through evaluation ]</a:t>
            </a:r>
            <a:endParaRPr i="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9dda4c5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9dda4c5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[Erik] (10s)</a:t>
            </a:r>
            <a:endParaRPr>
              <a:solidFill>
                <a:schemeClr val="dk1"/>
              </a:solidFill>
            </a:endParaRPr>
          </a:p>
          <a:p>
            <a:pPr indent="0" lvl="0" marL="0" rtl="0" algn="l">
              <a:lnSpc>
                <a:spcPct val="115000"/>
              </a:lnSpc>
              <a:spcBef>
                <a:spcPts val="0"/>
              </a:spcBef>
              <a:spcAft>
                <a:spcPts val="0"/>
              </a:spcAft>
              <a:buNone/>
            </a:pPr>
            <a:r>
              <a:rPr lang="en">
                <a:solidFill>
                  <a:schemeClr val="dk1"/>
                </a:solidFill>
              </a:rPr>
              <a:t>To give a quick summary of our data.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Here we are showing the distribution of our labels</a:t>
            </a:r>
            <a:endParaRPr>
              <a:solidFill>
                <a:schemeClr val="dk1"/>
              </a:solidFill>
            </a:endParaRPr>
          </a:p>
          <a:p>
            <a:pPr indent="0" lvl="0" marL="0" rtl="0" algn="l">
              <a:spcBef>
                <a:spcPts val="0"/>
              </a:spcBef>
              <a:spcAft>
                <a:spcPts val="0"/>
              </a:spcAft>
              <a:buNone/>
            </a:pPr>
            <a:r>
              <a:rPr lang="en">
                <a:solidFill>
                  <a:schemeClr val="dk1"/>
                </a:solidFill>
              </a:rPr>
              <a:t>	which represent the adoption speed of a pet.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can be seen, there is some imbalance which we will address in engineering.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453b986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453b986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[Erik] (20s)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performed extensive EDA , and just wanted to highlight some of the findings.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looking at median adoption speeds</a:t>
            </a:r>
            <a:endParaRPr>
              <a:solidFill>
                <a:schemeClr val="dk1"/>
              </a:solidFill>
            </a:endParaRPr>
          </a:p>
          <a:p>
            <a:pPr indent="0" lvl="0" marL="0" rtl="0" algn="l">
              <a:spcBef>
                <a:spcPts val="0"/>
              </a:spcBef>
              <a:spcAft>
                <a:spcPts val="0"/>
              </a:spcAft>
              <a:buNone/>
            </a:pPr>
            <a:r>
              <a:rPr lang="en">
                <a:solidFill>
                  <a:schemeClr val="dk1"/>
                </a:solidFill>
              </a:rPr>
              <a:t>	cats were adopted faster than dogs</a:t>
            </a:r>
            <a:endParaRPr>
              <a:solidFill>
                <a:schemeClr val="dk1"/>
              </a:solidFill>
            </a:endParaRPr>
          </a:p>
          <a:p>
            <a:pPr indent="0" lvl="0" marL="0" rtl="0" algn="l">
              <a:spcBef>
                <a:spcPts val="0"/>
              </a:spcBef>
              <a:spcAft>
                <a:spcPts val="0"/>
              </a:spcAft>
              <a:buNone/>
            </a:pPr>
            <a:r>
              <a:rPr lang="en">
                <a:solidFill>
                  <a:schemeClr val="dk1"/>
                </a:solidFill>
              </a:rPr>
              <a:t>	having specified details like name and breed were helpful</a:t>
            </a:r>
            <a:endParaRPr>
              <a:solidFill>
                <a:schemeClr val="dk1"/>
              </a:solidFill>
            </a:endParaRPr>
          </a:p>
          <a:p>
            <a:pPr indent="0" lvl="0" marL="0" rtl="0" algn="l">
              <a:spcBef>
                <a:spcPts val="0"/>
              </a:spcBef>
              <a:spcAft>
                <a:spcPts val="0"/>
              </a:spcAft>
              <a:buNone/>
            </a:pPr>
            <a:r>
              <a:rPr lang="en">
                <a:solidFill>
                  <a:schemeClr val="dk1"/>
                </a:solidFill>
              </a:rPr>
              <a:t>	and superstitions around black cats, did not seem to have an affect on adoption speed.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9dda4c57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9dda4c57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[Erik] (30s)</a:t>
            </a:r>
            <a:endParaRPr>
              <a:solidFill>
                <a:schemeClr val="dk1"/>
              </a:solidFill>
            </a:endParaRPr>
          </a:p>
          <a:p>
            <a:pPr indent="0" lvl="0" marL="0" rtl="0" algn="l">
              <a:spcBef>
                <a:spcPts val="0"/>
              </a:spcBef>
              <a:spcAft>
                <a:spcPts val="0"/>
              </a:spcAft>
              <a:buNone/>
            </a:pPr>
            <a:r>
              <a:rPr lang="en">
                <a:solidFill>
                  <a:schemeClr val="dk1"/>
                </a:solidFill>
              </a:rPr>
              <a:t>Another interesting feature of the dataset</a:t>
            </a:r>
            <a:endParaRPr>
              <a:solidFill>
                <a:schemeClr val="dk1"/>
              </a:solidFill>
            </a:endParaRPr>
          </a:p>
          <a:p>
            <a:pPr indent="0" lvl="0" marL="0" rtl="0" algn="l">
              <a:spcBef>
                <a:spcPts val="0"/>
              </a:spcBef>
              <a:spcAft>
                <a:spcPts val="0"/>
              </a:spcAft>
              <a:buNone/>
            </a:pPr>
            <a:r>
              <a:rPr lang="en">
                <a:solidFill>
                  <a:schemeClr val="dk1"/>
                </a:solidFill>
              </a:rPr>
              <a:t>	was the ID of the Rescuer. </a:t>
            </a:r>
            <a:endParaRPr>
              <a:solidFill>
                <a:schemeClr val="dk1"/>
              </a:solidFill>
            </a:endParaRPr>
          </a:p>
          <a:p>
            <a:pPr indent="0" lvl="0" marL="0" rtl="0" algn="l">
              <a:spcBef>
                <a:spcPts val="0"/>
              </a:spcBef>
              <a:spcAft>
                <a:spcPts val="0"/>
              </a:spcAft>
              <a:buNone/>
            </a:pPr>
            <a:r>
              <a:rPr lang="en">
                <a:solidFill>
                  <a:schemeClr val="dk1"/>
                </a:solidFill>
              </a:rPr>
              <a:t>the Train dataset had </a:t>
            </a:r>
            <a:endParaRPr>
              <a:solidFill>
                <a:schemeClr val="dk1"/>
              </a:solidFill>
            </a:endParaRPr>
          </a:p>
          <a:p>
            <a:pPr indent="457200" lvl="0" marL="0" rtl="0" algn="l">
              <a:spcBef>
                <a:spcPts val="0"/>
              </a:spcBef>
              <a:spcAft>
                <a:spcPts val="0"/>
              </a:spcAft>
              <a:buNone/>
            </a:pPr>
            <a:r>
              <a:rPr lang="en">
                <a:solidFill>
                  <a:schemeClr val="dk1"/>
                </a:solidFill>
              </a:rPr>
              <a:t>4,800 unique “Rescuers”</a:t>
            </a:r>
            <a:endParaRPr>
              <a:solidFill>
                <a:schemeClr val="dk1"/>
              </a:solidFill>
            </a:endParaRPr>
          </a:p>
          <a:p>
            <a:pPr indent="457200" lvl="0" marL="457200" rtl="0" algn="l">
              <a:spcBef>
                <a:spcPts val="0"/>
              </a:spcBef>
              <a:spcAft>
                <a:spcPts val="0"/>
              </a:spcAft>
              <a:buNone/>
            </a:pPr>
            <a:r>
              <a:rPr lang="en">
                <a:solidFill>
                  <a:schemeClr val="dk1"/>
                </a:solidFill>
              </a:rPr>
              <a:t>across</a:t>
            </a:r>
            <a:r>
              <a:rPr lang="en">
                <a:solidFill>
                  <a:schemeClr val="dk1"/>
                </a:solidFill>
              </a:rPr>
              <a:t> 12,000 adoption records. </a:t>
            </a:r>
            <a:endParaRPr>
              <a:solidFill>
                <a:schemeClr val="dk1"/>
              </a:solidFill>
            </a:endParaRPr>
          </a:p>
          <a:p>
            <a:pPr indent="0" lvl="0" marL="0" rtl="0" algn="l">
              <a:spcBef>
                <a:spcPts val="0"/>
              </a:spcBef>
              <a:spcAft>
                <a:spcPts val="0"/>
              </a:spcAft>
              <a:buNone/>
            </a:pPr>
            <a:r>
              <a:rPr lang="en">
                <a:solidFill>
                  <a:schemeClr val="dk1"/>
                </a:solidFill>
              </a:rPr>
              <a:t>However, 6 rescuers accounted for 1,209 of those records.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—CLICK—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box plot reviewing these doesn’t show anything profound.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which was a consistent theme throughout the entire EDA process.</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there were no glaring correlations between a given feature and the labels.</a:t>
            </a:r>
            <a:endParaRPr>
              <a:solidFill>
                <a:schemeClr val="dk1"/>
              </a:solidFill>
            </a:endParaRPr>
          </a:p>
          <a:p>
            <a:pPr indent="457200" lvl="0" marL="0" rtl="0" algn="l">
              <a:spcBef>
                <a:spcPts val="0"/>
              </a:spcBef>
              <a:spcAft>
                <a:spcPts val="0"/>
              </a:spcAft>
              <a:buNone/>
            </a:pPr>
            <a:r>
              <a:rPr lang="en">
                <a:solidFill>
                  <a:schemeClr val="dk1"/>
                </a:solidFill>
              </a:rPr>
              <a:t>Any findings were very subtle.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5254977" y="761999"/>
            <a:ext cx="3008400" cy="3036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rgbClr val="FDB515"/>
              </a:buClr>
              <a:buSzPts val="2000"/>
              <a:buFont typeface="Georgia"/>
              <a:buNone/>
              <a:defRPr b="1"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6494" y="765704"/>
            <a:ext cx="4623600" cy="3044400"/>
          </a:xfrm>
          <a:prstGeom prst="rect">
            <a:avLst/>
          </a:prstGeom>
          <a:noFill/>
          <a:ln>
            <a:noFill/>
          </a:ln>
        </p:spPr>
        <p:txBody>
          <a:bodyPr anchorCtr="0" anchor="t" bIns="45700" lIns="91425" spcFirstLastPara="1" rIns="91425" wrap="square" tIns="45700">
            <a:normAutofit/>
          </a:bodyPr>
          <a:lstStyle>
            <a:lvl1pPr indent="-355600" lvl="0" marL="457200" rtl="0" algn="l">
              <a:spcBef>
                <a:spcPts val="400"/>
              </a:spcBef>
              <a:spcAft>
                <a:spcPts val="0"/>
              </a:spcAft>
              <a:buClr>
                <a:schemeClr val="lt1"/>
              </a:buClr>
              <a:buSzPts val="2000"/>
              <a:buChar char="●"/>
              <a:defRPr sz="2000"/>
            </a:lvl1pPr>
            <a:lvl2pPr indent="-342900" lvl="1" marL="914400" rtl="0" algn="l">
              <a:spcBef>
                <a:spcPts val="1200"/>
              </a:spcBef>
              <a:spcAft>
                <a:spcPts val="0"/>
              </a:spcAft>
              <a:buClr>
                <a:schemeClr val="lt1"/>
              </a:buClr>
              <a:buSzPts val="1800"/>
              <a:buChar char="○"/>
              <a:defRPr sz="1800"/>
            </a:lvl2pPr>
            <a:lvl3pPr indent="-330200" lvl="2" marL="1371600" rtl="0" algn="l">
              <a:spcBef>
                <a:spcPts val="1200"/>
              </a:spcBef>
              <a:spcAft>
                <a:spcPts val="0"/>
              </a:spcAft>
              <a:buClr>
                <a:schemeClr val="lt1"/>
              </a:buClr>
              <a:buSzPts val="1600"/>
              <a:buChar char="■"/>
              <a:defRPr sz="1600"/>
            </a:lvl3pPr>
            <a:lvl4pPr indent="-317500" lvl="3" marL="1828800" rtl="0" algn="l">
              <a:spcBef>
                <a:spcPts val="1200"/>
              </a:spcBef>
              <a:spcAft>
                <a:spcPts val="0"/>
              </a:spcAft>
              <a:buClr>
                <a:schemeClr val="lt1"/>
              </a:buClr>
              <a:buSzPts val="1400"/>
              <a:buChar char="●"/>
              <a:defRPr sz="1400"/>
            </a:lvl4pPr>
            <a:lvl5pPr indent="-304800" lvl="4" marL="2286000" rtl="0" algn="l">
              <a:spcBef>
                <a:spcPts val="1200"/>
              </a:spcBef>
              <a:spcAft>
                <a:spcPts val="0"/>
              </a:spcAft>
              <a:buClr>
                <a:schemeClr val="lt1"/>
              </a:buClr>
              <a:buSzPts val="1200"/>
              <a:buChar char="○"/>
              <a:defRPr sz="1200"/>
            </a:lvl5pPr>
            <a:lvl6pPr indent="-355600" lvl="5" marL="2743200" rtl="0" algn="l">
              <a:spcBef>
                <a:spcPts val="1200"/>
              </a:spcBef>
              <a:spcAft>
                <a:spcPts val="0"/>
              </a:spcAft>
              <a:buClr>
                <a:schemeClr val="dk1"/>
              </a:buClr>
              <a:buSzPts val="2000"/>
              <a:buChar char="■"/>
              <a:defRPr sz="2000"/>
            </a:lvl6pPr>
            <a:lvl7pPr indent="-355600" lvl="6" marL="3200400" rtl="0" algn="l">
              <a:spcBef>
                <a:spcPts val="1200"/>
              </a:spcBef>
              <a:spcAft>
                <a:spcPts val="0"/>
              </a:spcAft>
              <a:buClr>
                <a:schemeClr val="dk1"/>
              </a:buClr>
              <a:buSzPts val="2000"/>
              <a:buChar char="●"/>
              <a:defRPr sz="2000"/>
            </a:lvl7pPr>
            <a:lvl8pPr indent="-355600" lvl="7" marL="3657600" rtl="0" algn="l">
              <a:spcBef>
                <a:spcPts val="1200"/>
              </a:spcBef>
              <a:spcAft>
                <a:spcPts val="0"/>
              </a:spcAft>
              <a:buClr>
                <a:schemeClr val="dk1"/>
              </a:buClr>
              <a:buSzPts val="2000"/>
              <a:buChar char="○"/>
              <a:defRPr sz="2000"/>
            </a:lvl8pPr>
            <a:lvl9pPr indent="-355600" lvl="8" marL="4114800" rtl="0" algn="l">
              <a:spcBef>
                <a:spcPts val="1200"/>
              </a:spcBef>
              <a:spcAft>
                <a:spcPts val="1200"/>
              </a:spcAft>
              <a:buClr>
                <a:schemeClr val="dk1"/>
              </a:buClr>
              <a:buSzPts val="2000"/>
              <a:buChar char="■"/>
              <a:defRPr sz="2000"/>
            </a:lvl9pPr>
          </a:lstStyle>
          <a:p/>
        </p:txBody>
      </p:sp>
      <p:sp>
        <p:nvSpPr>
          <p:cNvPr id="53" name="Google Shape;53;p13"/>
          <p:cNvSpPr txBox="1"/>
          <p:nvPr>
            <p:ph idx="2" type="body"/>
          </p:nvPr>
        </p:nvSpPr>
        <p:spPr>
          <a:xfrm>
            <a:off x="5254977" y="1150409"/>
            <a:ext cx="3008400" cy="26808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lt1"/>
              </a:buClr>
              <a:buSzPts val="1400"/>
              <a:buNone/>
              <a:defRPr sz="1400"/>
            </a:lvl1pPr>
            <a:lvl2pPr indent="-228600" lvl="1" marL="914400" rtl="0" algn="l">
              <a:spcBef>
                <a:spcPts val="1200"/>
              </a:spcBef>
              <a:spcAft>
                <a:spcPts val="0"/>
              </a:spcAft>
              <a:buClr>
                <a:schemeClr val="lt1"/>
              </a:buClr>
              <a:buSzPts val="1200"/>
              <a:buNone/>
              <a:defRPr sz="1200"/>
            </a:lvl2pPr>
            <a:lvl3pPr indent="-228600" lvl="2" marL="1371600" rtl="0" algn="l">
              <a:spcBef>
                <a:spcPts val="1200"/>
              </a:spcBef>
              <a:spcAft>
                <a:spcPts val="0"/>
              </a:spcAft>
              <a:buClr>
                <a:schemeClr val="lt1"/>
              </a:buClr>
              <a:buSzPts val="1000"/>
              <a:buNone/>
              <a:defRPr sz="1000"/>
            </a:lvl3pPr>
            <a:lvl4pPr indent="-228600" lvl="3" marL="1828800" rtl="0" algn="l">
              <a:spcBef>
                <a:spcPts val="1200"/>
              </a:spcBef>
              <a:spcAft>
                <a:spcPts val="0"/>
              </a:spcAft>
              <a:buClr>
                <a:schemeClr val="lt1"/>
              </a:buClr>
              <a:buSzPts val="900"/>
              <a:buNone/>
              <a:defRPr sz="900"/>
            </a:lvl4pPr>
            <a:lvl5pPr indent="-228600" lvl="4" marL="2286000" rtl="0" algn="l">
              <a:spcBef>
                <a:spcPts val="1200"/>
              </a:spcBef>
              <a:spcAft>
                <a:spcPts val="0"/>
              </a:spcAft>
              <a:buClr>
                <a:schemeClr val="lt1"/>
              </a:buClr>
              <a:buSzPts val="900"/>
              <a:buNone/>
              <a:defRPr sz="900"/>
            </a:lvl5pPr>
            <a:lvl6pPr indent="-228600" lvl="5" marL="2743200" rtl="0" algn="l">
              <a:spcBef>
                <a:spcPts val="1200"/>
              </a:spcBef>
              <a:spcAft>
                <a:spcPts val="0"/>
              </a:spcAft>
              <a:buClr>
                <a:schemeClr val="dk1"/>
              </a:buClr>
              <a:buSzPts val="900"/>
              <a:buNone/>
              <a:defRPr sz="900"/>
            </a:lvl6pPr>
            <a:lvl7pPr indent="-228600" lvl="6" marL="3200400" rtl="0" algn="l">
              <a:spcBef>
                <a:spcPts val="1200"/>
              </a:spcBef>
              <a:spcAft>
                <a:spcPts val="0"/>
              </a:spcAft>
              <a:buClr>
                <a:schemeClr val="dk1"/>
              </a:buClr>
              <a:buSzPts val="900"/>
              <a:buNone/>
              <a:defRPr sz="900"/>
            </a:lvl7pPr>
            <a:lvl8pPr indent="-228600" lvl="7" marL="3657600" rtl="0" algn="l">
              <a:spcBef>
                <a:spcPts val="1200"/>
              </a:spcBef>
              <a:spcAft>
                <a:spcPts val="0"/>
              </a:spcAft>
              <a:buClr>
                <a:schemeClr val="dk1"/>
              </a:buClr>
              <a:buSzPts val="900"/>
              <a:buNone/>
              <a:defRPr sz="900"/>
            </a:lvl8pPr>
            <a:lvl9pPr indent="-228600" lvl="8" marL="4114800" rtl="0" algn="l">
              <a:spcBef>
                <a:spcPts val="1200"/>
              </a:spcBef>
              <a:spcAft>
                <a:spcPts val="1200"/>
              </a:spcAft>
              <a:buClr>
                <a:schemeClr val="dk1"/>
              </a:buClr>
              <a:buSzPts val="900"/>
              <a:buNone/>
              <a:defRPr sz="900"/>
            </a:lvl9pPr>
          </a:lstStyle>
          <a:p/>
        </p:txBody>
      </p:sp>
      <p:sp>
        <p:nvSpPr>
          <p:cNvPr id="54" name="Google Shape;54;p13"/>
          <p:cNvSpPr txBox="1"/>
          <p:nvPr>
            <p:ph idx="3" type="body"/>
          </p:nvPr>
        </p:nvSpPr>
        <p:spPr>
          <a:xfrm>
            <a:off x="457200" y="237587"/>
            <a:ext cx="3451500" cy="366000"/>
          </a:xfrm>
          <a:prstGeom prst="rect">
            <a:avLst/>
          </a:prstGeom>
          <a:noFill/>
          <a:ln>
            <a:noFill/>
          </a:ln>
        </p:spPr>
        <p:txBody>
          <a:bodyPr anchorCtr="0" anchor="t" bIns="45700" lIns="91425" spcFirstLastPara="1" rIns="91425" wrap="square" tIns="45700">
            <a:normAutofit/>
          </a:bodyPr>
          <a:lstStyle>
            <a:lvl1pPr indent="-228600" lvl="0" marL="457200" rtl="0" algn="l">
              <a:spcBef>
                <a:spcPts val="360"/>
              </a:spcBef>
              <a:spcAft>
                <a:spcPts val="0"/>
              </a:spcAft>
              <a:buClr>
                <a:srgbClr val="FDB515"/>
              </a:buClr>
              <a:buSzPts val="1800"/>
              <a:buNone/>
              <a:defRPr b="1" sz="1800">
                <a:solidFill>
                  <a:srgbClr val="FDB515"/>
                </a:solidFill>
                <a:latin typeface="Georgia"/>
                <a:ea typeface="Georgia"/>
                <a:cs typeface="Georgia"/>
                <a:sym typeface="Georgia"/>
              </a:defRPr>
            </a:lvl1pPr>
            <a:lvl2pPr indent="-342900" lvl="1" marL="914400" rtl="0" algn="l">
              <a:spcBef>
                <a:spcPts val="1200"/>
              </a:spcBef>
              <a:spcAft>
                <a:spcPts val="0"/>
              </a:spcAft>
              <a:buClr>
                <a:schemeClr val="lt1"/>
              </a:buClr>
              <a:buSzPts val="1800"/>
              <a:buChar char="○"/>
              <a:defRPr/>
            </a:lvl2pPr>
            <a:lvl3pPr indent="-342900" lvl="2" marL="1371600" rtl="0" algn="l">
              <a:spcBef>
                <a:spcPts val="1200"/>
              </a:spcBef>
              <a:spcAft>
                <a:spcPts val="0"/>
              </a:spcAft>
              <a:buClr>
                <a:schemeClr val="lt1"/>
              </a:buClr>
              <a:buSzPts val="1800"/>
              <a:buChar char="■"/>
              <a:defRPr/>
            </a:lvl3pPr>
            <a:lvl4pPr indent="-342900" lvl="3" marL="1828800" rtl="0" algn="l">
              <a:spcBef>
                <a:spcPts val="1200"/>
              </a:spcBef>
              <a:spcAft>
                <a:spcPts val="0"/>
              </a:spcAft>
              <a:buClr>
                <a:schemeClr val="lt1"/>
              </a:buClr>
              <a:buSzPts val="1800"/>
              <a:buChar char="●"/>
              <a:defRPr/>
            </a:lvl4pPr>
            <a:lvl5pPr indent="-342900" lvl="4" marL="2286000" rtl="0" algn="l">
              <a:spcBef>
                <a:spcPts val="1200"/>
              </a:spcBef>
              <a:spcAft>
                <a:spcPts val="0"/>
              </a:spcAft>
              <a:buClr>
                <a:schemeClr val="lt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5" name="Google Shape;55;p13"/>
          <p:cNvSpPr txBox="1"/>
          <p:nvPr>
            <p:ph idx="4" type="body"/>
          </p:nvPr>
        </p:nvSpPr>
        <p:spPr>
          <a:xfrm>
            <a:off x="3797031" y="234326"/>
            <a:ext cx="2238300" cy="369300"/>
          </a:xfrm>
          <a:prstGeom prst="rect">
            <a:avLst/>
          </a:prstGeom>
          <a:noFill/>
          <a:ln>
            <a:noFill/>
          </a:ln>
        </p:spPr>
        <p:txBody>
          <a:bodyPr anchorCtr="0" anchor="t" bIns="45700" lIns="91425" spcFirstLastPara="1" rIns="91425" wrap="square" tIns="45700">
            <a:normAutofit/>
          </a:bodyPr>
          <a:lstStyle>
            <a:lvl1pPr indent="-228600" lvl="0" marL="457200" rtl="0" algn="l">
              <a:spcBef>
                <a:spcPts val="360"/>
              </a:spcBef>
              <a:spcAft>
                <a:spcPts val="0"/>
              </a:spcAft>
              <a:buClr>
                <a:schemeClr val="lt1"/>
              </a:buClr>
              <a:buSzPts val="1800"/>
              <a:buNone/>
              <a:defRPr b="1" sz="1800">
                <a:solidFill>
                  <a:schemeClr val="lt1"/>
                </a:solidFill>
                <a:latin typeface="Georgia"/>
                <a:ea typeface="Georgia"/>
                <a:cs typeface="Georgia"/>
                <a:sym typeface="Georgia"/>
              </a:defRPr>
            </a:lvl1pPr>
            <a:lvl2pPr indent="-342900" lvl="1" marL="914400" rtl="0" algn="l">
              <a:spcBef>
                <a:spcPts val="1200"/>
              </a:spcBef>
              <a:spcAft>
                <a:spcPts val="0"/>
              </a:spcAft>
              <a:buClr>
                <a:schemeClr val="lt1"/>
              </a:buClr>
              <a:buSzPts val="1800"/>
              <a:buChar char="○"/>
              <a:defRPr/>
            </a:lvl2pPr>
            <a:lvl3pPr indent="-342900" lvl="2" marL="1371600" rtl="0" algn="l">
              <a:spcBef>
                <a:spcPts val="1200"/>
              </a:spcBef>
              <a:spcAft>
                <a:spcPts val="0"/>
              </a:spcAft>
              <a:buClr>
                <a:schemeClr val="lt1"/>
              </a:buClr>
              <a:buSzPts val="1800"/>
              <a:buChar char="■"/>
              <a:defRPr/>
            </a:lvl3pPr>
            <a:lvl4pPr indent="-342900" lvl="3" marL="1828800" rtl="0" algn="l">
              <a:spcBef>
                <a:spcPts val="1200"/>
              </a:spcBef>
              <a:spcAft>
                <a:spcPts val="0"/>
              </a:spcAft>
              <a:buClr>
                <a:schemeClr val="lt1"/>
              </a:buClr>
              <a:buSzPts val="1800"/>
              <a:buChar char="●"/>
              <a:defRPr/>
            </a:lvl4pPr>
            <a:lvl5pPr indent="-342900" lvl="4" marL="2286000" rtl="0" algn="l">
              <a:spcBef>
                <a:spcPts val="1200"/>
              </a:spcBef>
              <a:spcAft>
                <a:spcPts val="0"/>
              </a:spcAft>
              <a:buClr>
                <a:schemeClr val="lt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6" name="Google Shape;56;p13"/>
          <p:cNvSpPr txBox="1"/>
          <p:nvPr/>
        </p:nvSpPr>
        <p:spPr>
          <a:xfrm>
            <a:off x="8113889" y="4804833"/>
            <a:ext cx="1030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0" i="0" lang="en" sz="1200" u="none" cap="none" strike="noStrike">
                <a:solidFill>
                  <a:srgbClr val="FFFFFF"/>
                </a:solidFill>
                <a:latin typeface="Merriweather Sans"/>
                <a:ea typeface="Merriweather Sans"/>
                <a:cs typeface="Merriweather Sans"/>
                <a:sym typeface="Merriweather Sans"/>
              </a:rPr>
              <a:t>‹#›</a:t>
            </a:fld>
            <a:endParaRPr sz="1200">
              <a:solidFill>
                <a:srgbClr val="FFFFFF"/>
              </a:solidFill>
              <a:latin typeface="Merriweather Sans"/>
              <a:ea typeface="Merriweather Sans"/>
              <a:cs typeface="Merriweather Sans"/>
              <a:sym typeface="Merriweather Sans"/>
            </a:endParaRPr>
          </a:p>
        </p:txBody>
      </p:sp>
      <p:sp>
        <p:nvSpPr>
          <p:cNvPr id="57" name="Google Shape;57;p13"/>
          <p:cNvSpPr txBox="1"/>
          <p:nvPr>
            <p:ph idx="11" type="ftr"/>
          </p:nvPr>
        </p:nvSpPr>
        <p:spPr>
          <a:xfrm>
            <a:off x="5553288" y="4755618"/>
            <a:ext cx="2348100" cy="28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1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github.com/UC-Berkeley-I-School/mids-207-final-project-summer23-Rueda-Sambrailo-Herr-Liu-Kueh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hyperlink" Target="https://arogozhnikov.github.io/2016/06/24/gradient_boosting_explaine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1" Type="http://schemas.openxmlformats.org/officeDocument/2006/relationships/hyperlink" Target="https://www.kaggle.com/competitions/petfinder-adoption-prediction/discussion/88773" TargetMode="External"/><Relationship Id="rId10" Type="http://schemas.openxmlformats.org/officeDocument/2006/relationships/hyperlink" Target="https://www.cleveland19.com/2021/09/27/pandemic-pets-are-facing-euthanization-after-being-surrendered-due-overcrowding/" TargetMode="External"/><Relationship Id="rId13" Type="http://schemas.openxmlformats.org/officeDocument/2006/relationships/hyperlink" Target="https://www.kaggle.com/c/petfinder-adoption-prediction/discussion/89042" TargetMode="External"/><Relationship Id="rId12" Type="http://schemas.openxmlformats.org/officeDocument/2006/relationships/hyperlink" Target="https://www.kaggle.com/competitions/petfinder-adoption-prediction/discussion/88773" TargetMode="External"/><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orldanimalfoundation.org/advocate/pet-adoption-statistics/" TargetMode="External"/><Relationship Id="rId4" Type="http://schemas.openxmlformats.org/officeDocument/2006/relationships/hyperlink" Target="https://www.americanhumane.org/fact-sheet/animal-shelter-euthanasia-2/" TargetMode="External"/><Relationship Id="rId9" Type="http://schemas.openxmlformats.org/officeDocument/2006/relationships/hyperlink" Target="https://www.hhhstopeka.org/adopt/top-10-reasons-to-adopt-from-an-animal-shelter/#:~:text=You%20help%20break%20the%20cycle,not%20enough%20homes%20for%20them" TargetMode="External"/><Relationship Id="rId15" Type="http://schemas.openxmlformats.org/officeDocument/2006/relationships/image" Target="../media/image29.png"/><Relationship Id="rId14" Type="http://schemas.openxmlformats.org/officeDocument/2006/relationships/image" Target="../media/image34.png"/><Relationship Id="rId16" Type="http://schemas.openxmlformats.org/officeDocument/2006/relationships/image" Target="../media/image32.png"/><Relationship Id="rId5" Type="http://schemas.openxmlformats.org/officeDocument/2006/relationships/hyperlink" Target="https://www.petfinder.com/tools-widgets/custom-pet-list/getting-started/" TargetMode="External"/><Relationship Id="rId6" Type="http://schemas.openxmlformats.org/officeDocument/2006/relationships/hyperlink" Target="https://www.washingtonpost.com/business/2022/01/07/covid-dogs-return-to-work/" TargetMode="External"/><Relationship Id="rId7" Type="http://schemas.openxmlformats.org/officeDocument/2006/relationships/hyperlink" Target="https://raw.githubusercontent.com/MoH-Malaysia/covid19-public/main/static/population.csv" TargetMode="External"/><Relationship Id="rId8" Type="http://schemas.openxmlformats.org/officeDocument/2006/relationships/hyperlink" Target="https://storage.googleapis.com/dosm-public-economy/salaries_state_sex.csv"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hyperlink" Target="https://www.kaggle.com/competitions/petfinder-adoption-prediction/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3958043" y="0"/>
            <a:ext cx="5185958" cy="5143499"/>
          </a:xfrm>
          <a:prstGeom prst="rect">
            <a:avLst/>
          </a:prstGeom>
          <a:noFill/>
          <a:ln>
            <a:noFill/>
          </a:ln>
        </p:spPr>
      </p:pic>
      <p:sp>
        <p:nvSpPr>
          <p:cNvPr id="63" name="Google Shape;63;p14"/>
          <p:cNvSpPr/>
          <p:nvPr/>
        </p:nvSpPr>
        <p:spPr>
          <a:xfrm>
            <a:off x="3932325" y="0"/>
            <a:ext cx="5237400" cy="5143500"/>
          </a:xfrm>
          <a:prstGeom prst="rect">
            <a:avLst/>
          </a:prstGeom>
          <a:gradFill>
            <a:gsLst>
              <a:gs pos="0">
                <a:schemeClr val="lt1"/>
              </a:gs>
              <a:gs pos="11000">
                <a:schemeClr val="lt1"/>
              </a:gs>
              <a:gs pos="66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ph type="ctrTitle"/>
          </p:nvPr>
        </p:nvSpPr>
        <p:spPr>
          <a:xfrm>
            <a:off x="223125" y="2390225"/>
            <a:ext cx="4779900" cy="117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4100">
                <a:solidFill>
                  <a:srgbClr val="533A26"/>
                </a:solidFill>
              </a:rPr>
              <a:t>Predicting Pet Adoption Speeds</a:t>
            </a:r>
            <a:endParaRPr b="1" sz="4100">
              <a:solidFill>
                <a:srgbClr val="533A26"/>
              </a:solidFill>
            </a:endParaRPr>
          </a:p>
        </p:txBody>
      </p:sp>
      <p:sp>
        <p:nvSpPr>
          <p:cNvPr id="65" name="Google Shape;65;p14"/>
          <p:cNvSpPr txBox="1"/>
          <p:nvPr>
            <p:ph idx="1" type="subTitle"/>
          </p:nvPr>
        </p:nvSpPr>
        <p:spPr>
          <a:xfrm>
            <a:off x="223125" y="3483300"/>
            <a:ext cx="4914300" cy="166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W207 Summer 2023</a:t>
            </a:r>
            <a:endParaRPr sz="1900"/>
          </a:p>
          <a:p>
            <a:pPr indent="0" lvl="0" marL="0" rtl="0" algn="l">
              <a:spcBef>
                <a:spcPts val="0"/>
              </a:spcBef>
              <a:spcAft>
                <a:spcPts val="0"/>
              </a:spcAft>
              <a:buNone/>
            </a:pPr>
            <a:r>
              <a:rPr lang="en" sz="1700"/>
              <a:t>Lucy, Nicole, Bailey, Alberto, &amp; Erik</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200"/>
              <a:t>Project Repository Link: </a:t>
            </a:r>
            <a:r>
              <a:rPr lang="en" sz="1100" u="sng">
                <a:solidFill>
                  <a:schemeClr val="hlink"/>
                </a:solidFill>
                <a:hlinkClick r:id="rId4"/>
              </a:rPr>
              <a:t>https://github.com/UC-Berkeley-I-School/mids-207-final-project-summer23-Rueda-Sambrailo-Herr-Liu-Kuehl</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347350" y="345950"/>
            <a:ext cx="4224600" cy="131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0" lang="en" sz="2500"/>
              <a:t>Data: </a:t>
            </a:r>
            <a:endParaRPr b="0" sz="2500"/>
          </a:p>
          <a:p>
            <a:pPr indent="0" lvl="0" marL="0" rtl="0" algn="l">
              <a:spcBef>
                <a:spcPts val="0"/>
              </a:spcBef>
              <a:spcAft>
                <a:spcPts val="0"/>
              </a:spcAft>
              <a:buNone/>
            </a:pPr>
            <a:r>
              <a:rPr b="0" lang="en" sz="2500"/>
              <a:t>Feature </a:t>
            </a:r>
            <a:endParaRPr b="0" sz="2500"/>
          </a:p>
          <a:p>
            <a:pPr indent="0" lvl="0" marL="0" rtl="0" algn="l">
              <a:spcBef>
                <a:spcPts val="0"/>
              </a:spcBef>
              <a:spcAft>
                <a:spcPts val="0"/>
              </a:spcAft>
              <a:buNone/>
            </a:pPr>
            <a:r>
              <a:rPr b="0" lang="en" sz="2500"/>
              <a:t>Engineering</a:t>
            </a:r>
            <a:endParaRPr b="0" sz="2500"/>
          </a:p>
        </p:txBody>
      </p:sp>
      <p:grpSp>
        <p:nvGrpSpPr>
          <p:cNvPr id="205" name="Google Shape;205;p23"/>
          <p:cNvGrpSpPr/>
          <p:nvPr/>
        </p:nvGrpSpPr>
        <p:grpSpPr>
          <a:xfrm flipH="1">
            <a:off x="22" y="2738353"/>
            <a:ext cx="3056659" cy="2405243"/>
            <a:chOff x="4418913" y="1539687"/>
            <a:chExt cx="4725087" cy="3603900"/>
          </a:xfrm>
        </p:grpSpPr>
        <p:pic>
          <p:nvPicPr>
            <p:cNvPr id="206" name="Google Shape;206;p23"/>
            <p:cNvPicPr preferRelativeResize="0"/>
            <p:nvPr/>
          </p:nvPicPr>
          <p:blipFill rotWithShape="1">
            <a:blip r:embed="rId3">
              <a:alphaModFix/>
            </a:blip>
            <a:srcRect b="0" l="13418" r="3855" t="0"/>
            <a:stretch/>
          </p:blipFill>
          <p:spPr>
            <a:xfrm>
              <a:off x="5030800" y="1539750"/>
              <a:ext cx="4113200" cy="3603744"/>
            </a:xfrm>
            <a:prstGeom prst="rect">
              <a:avLst/>
            </a:prstGeom>
            <a:noFill/>
            <a:ln>
              <a:noFill/>
            </a:ln>
          </p:spPr>
        </p:pic>
        <p:sp>
          <p:nvSpPr>
            <p:cNvPr id="207" name="Google Shape;207;p23"/>
            <p:cNvSpPr/>
            <p:nvPr/>
          </p:nvSpPr>
          <p:spPr>
            <a:xfrm>
              <a:off x="4418913" y="1539687"/>
              <a:ext cx="4619100" cy="3603900"/>
            </a:xfrm>
            <a:prstGeom prst="rect">
              <a:avLst/>
            </a:prstGeom>
            <a:gradFill>
              <a:gsLst>
                <a:gs pos="0">
                  <a:schemeClr val="lt1"/>
                </a:gs>
                <a:gs pos="5000">
                  <a:schemeClr val="lt1"/>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3"/>
          <p:cNvSpPr txBox="1"/>
          <p:nvPr/>
        </p:nvSpPr>
        <p:spPr>
          <a:xfrm>
            <a:off x="2939975" y="345950"/>
            <a:ext cx="5559900" cy="353700"/>
          </a:xfrm>
          <a:prstGeom prst="rect">
            <a:avLst/>
          </a:prstGeom>
          <a:solidFill>
            <a:srgbClr val="835F50">
              <a:alpha val="90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Feature Additions</a:t>
            </a:r>
            <a:endParaRPr b="1" sz="1800">
              <a:solidFill>
                <a:schemeClr val="lt1"/>
              </a:solidFill>
            </a:endParaRPr>
          </a:p>
        </p:txBody>
      </p:sp>
      <p:sp>
        <p:nvSpPr>
          <p:cNvPr id="209" name="Google Shape;209;p23"/>
          <p:cNvSpPr txBox="1"/>
          <p:nvPr/>
        </p:nvSpPr>
        <p:spPr>
          <a:xfrm>
            <a:off x="2939975" y="699650"/>
            <a:ext cx="5843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RescuerCount </a:t>
            </a:r>
            <a:r>
              <a:rPr lang="en">
                <a:solidFill>
                  <a:srgbClr val="1F2328"/>
                </a:solidFill>
                <a:highlight>
                  <a:srgbClr val="FFFFFF"/>
                </a:highlight>
              </a:rPr>
              <a:t>(qty of rescues)</a:t>
            </a:r>
            <a:endParaRPr>
              <a:solidFill>
                <a:srgbClr val="1F2328"/>
              </a:solidFill>
              <a:highlight>
                <a:srgbClr val="FFFFFF"/>
              </a:highlight>
            </a:endParaRPr>
          </a:p>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State Population &amp; Median Income </a:t>
            </a:r>
            <a:r>
              <a:rPr lang="en">
                <a:solidFill>
                  <a:srgbClr val="1F2328"/>
                </a:solidFill>
                <a:highlight>
                  <a:srgbClr val="FFFFFF"/>
                </a:highlight>
              </a:rPr>
              <a:t>(for adoption locations)</a:t>
            </a:r>
            <a:endParaRPr>
              <a:solidFill>
                <a:srgbClr val="1F2328"/>
              </a:solidFill>
              <a:highlight>
                <a:srgbClr val="FFFFFF"/>
              </a:highlight>
            </a:endParaRPr>
          </a:p>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Breed Groups </a:t>
            </a:r>
            <a:r>
              <a:rPr lang="en">
                <a:solidFill>
                  <a:srgbClr val="1F2328"/>
                </a:solidFill>
                <a:highlight>
                  <a:srgbClr val="FFFFFF"/>
                </a:highlight>
              </a:rPr>
              <a:t>(by American Kennel Club)</a:t>
            </a:r>
            <a:endParaRPr>
              <a:solidFill>
                <a:srgbClr val="1F2328"/>
              </a:solidFill>
              <a:highlight>
                <a:srgbClr val="FFFFFF"/>
              </a:highlight>
            </a:endParaRPr>
          </a:p>
          <a:p>
            <a:pPr indent="-317500" lvl="0" marL="457200" rtl="0" algn="l">
              <a:spcBef>
                <a:spcPts val="0"/>
              </a:spcBef>
              <a:spcAft>
                <a:spcPts val="0"/>
              </a:spcAft>
              <a:buClr>
                <a:srgbClr val="1F2328"/>
              </a:buClr>
              <a:buSzPts val="1400"/>
              <a:buChar char="●"/>
            </a:pPr>
            <a:r>
              <a:rPr b="1" lang="en">
                <a:solidFill>
                  <a:srgbClr val="1F2328"/>
                </a:solidFill>
              </a:rPr>
              <a:t>Guessed Age </a:t>
            </a:r>
            <a:r>
              <a:rPr lang="en">
                <a:solidFill>
                  <a:srgbClr val="1F2328"/>
                </a:solidFill>
              </a:rPr>
              <a:t>(age was likely guessed)</a:t>
            </a:r>
            <a:endParaRPr>
              <a:solidFill>
                <a:srgbClr val="1F2328"/>
              </a:solidFill>
            </a:endParaRPr>
          </a:p>
        </p:txBody>
      </p:sp>
      <p:sp>
        <p:nvSpPr>
          <p:cNvPr id="210" name="Google Shape;210;p23"/>
          <p:cNvSpPr txBox="1"/>
          <p:nvPr/>
        </p:nvSpPr>
        <p:spPr>
          <a:xfrm>
            <a:off x="2939975" y="1665050"/>
            <a:ext cx="5559900" cy="353700"/>
          </a:xfrm>
          <a:prstGeom prst="rect">
            <a:avLst/>
          </a:prstGeom>
          <a:solidFill>
            <a:srgbClr val="835F50">
              <a:alpha val="904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Feature Transformations</a:t>
            </a:r>
            <a:endParaRPr b="1" sz="1800">
              <a:solidFill>
                <a:schemeClr val="lt1"/>
              </a:solidFill>
            </a:endParaRPr>
          </a:p>
        </p:txBody>
      </p:sp>
      <p:sp>
        <p:nvSpPr>
          <p:cNvPr id="211" name="Google Shape;211;p23"/>
          <p:cNvSpPr txBox="1"/>
          <p:nvPr/>
        </p:nvSpPr>
        <p:spPr>
          <a:xfrm>
            <a:off x="2930675" y="2070750"/>
            <a:ext cx="1292100" cy="588900"/>
          </a:xfrm>
          <a:prstGeom prst="rect">
            <a:avLst/>
          </a:prstGeom>
          <a:solidFill>
            <a:srgbClr val="AF988F">
              <a:alpha val="6667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Binning</a:t>
            </a:r>
            <a:r>
              <a:rPr b="1" lang="en" sz="1800">
                <a:solidFill>
                  <a:schemeClr val="lt1"/>
                </a:solidFill>
              </a:rPr>
              <a:t> </a:t>
            </a:r>
            <a:endParaRPr b="1" sz="1800">
              <a:solidFill>
                <a:schemeClr val="lt1"/>
              </a:solidFill>
            </a:endParaRPr>
          </a:p>
        </p:txBody>
      </p:sp>
      <p:sp>
        <p:nvSpPr>
          <p:cNvPr id="212" name="Google Shape;212;p23"/>
          <p:cNvSpPr txBox="1"/>
          <p:nvPr/>
        </p:nvSpPr>
        <p:spPr>
          <a:xfrm>
            <a:off x="2760725" y="2663800"/>
            <a:ext cx="1632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Age</a:t>
            </a:r>
            <a:endParaRPr>
              <a:solidFill>
                <a:srgbClr val="1F2328"/>
              </a:solidFill>
              <a:highlight>
                <a:srgbClr val="FFFFFF"/>
              </a:highlight>
            </a:endParaRPr>
          </a:p>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Quantity</a:t>
            </a:r>
            <a:endParaRPr>
              <a:solidFill>
                <a:srgbClr val="1F2328"/>
              </a:solidFill>
              <a:highlight>
                <a:srgbClr val="FFFFFF"/>
              </a:highlight>
            </a:endParaRPr>
          </a:p>
        </p:txBody>
      </p:sp>
      <p:sp>
        <p:nvSpPr>
          <p:cNvPr id="213" name="Google Shape;213;p23"/>
          <p:cNvSpPr txBox="1"/>
          <p:nvPr/>
        </p:nvSpPr>
        <p:spPr>
          <a:xfrm>
            <a:off x="4353275" y="2074900"/>
            <a:ext cx="1292100" cy="588900"/>
          </a:xfrm>
          <a:prstGeom prst="rect">
            <a:avLst/>
          </a:prstGeom>
          <a:solidFill>
            <a:srgbClr val="AF988F">
              <a:alpha val="666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Binary </a:t>
            </a:r>
            <a:endParaRPr b="1">
              <a:solidFill>
                <a:schemeClr val="lt1"/>
              </a:solidFill>
            </a:endParaRPr>
          </a:p>
          <a:p>
            <a:pPr indent="0" lvl="0" marL="0" rtl="0" algn="ctr">
              <a:spcBef>
                <a:spcPts val="0"/>
              </a:spcBef>
              <a:spcAft>
                <a:spcPts val="0"/>
              </a:spcAft>
              <a:buNone/>
            </a:pPr>
            <a:r>
              <a:rPr b="1" lang="en">
                <a:solidFill>
                  <a:schemeClr val="lt1"/>
                </a:solidFill>
              </a:rPr>
              <a:t>Encoding</a:t>
            </a:r>
            <a:endParaRPr b="1">
              <a:solidFill>
                <a:schemeClr val="lt1"/>
              </a:solidFill>
            </a:endParaRPr>
          </a:p>
        </p:txBody>
      </p:sp>
      <p:sp>
        <p:nvSpPr>
          <p:cNvPr id="214" name="Google Shape;214;p23"/>
          <p:cNvSpPr txBox="1"/>
          <p:nvPr/>
        </p:nvSpPr>
        <p:spPr>
          <a:xfrm>
            <a:off x="4267625" y="2663800"/>
            <a:ext cx="1719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Breeds</a:t>
            </a:r>
            <a:endParaRPr>
              <a:solidFill>
                <a:srgbClr val="1F2328"/>
              </a:solidFill>
              <a:highlight>
                <a:srgbClr val="FFFFFF"/>
              </a:highlight>
            </a:endParaRPr>
          </a:p>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State</a:t>
            </a:r>
            <a:endParaRPr>
              <a:solidFill>
                <a:srgbClr val="1F2328"/>
              </a:solidFill>
              <a:highlight>
                <a:srgbClr val="FFFFFF"/>
              </a:highlight>
            </a:endParaRPr>
          </a:p>
        </p:txBody>
      </p:sp>
      <p:sp>
        <p:nvSpPr>
          <p:cNvPr id="215" name="Google Shape;215;p23"/>
          <p:cNvSpPr txBox="1"/>
          <p:nvPr/>
        </p:nvSpPr>
        <p:spPr>
          <a:xfrm>
            <a:off x="5775875" y="2074900"/>
            <a:ext cx="1292100" cy="588900"/>
          </a:xfrm>
          <a:prstGeom prst="rect">
            <a:avLst/>
          </a:prstGeom>
          <a:solidFill>
            <a:srgbClr val="AF988F">
              <a:alpha val="666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Multi-Hot Encoding</a:t>
            </a:r>
            <a:endParaRPr b="1">
              <a:solidFill>
                <a:schemeClr val="lt1"/>
              </a:solidFill>
            </a:endParaRPr>
          </a:p>
        </p:txBody>
      </p:sp>
      <p:sp>
        <p:nvSpPr>
          <p:cNvPr id="216" name="Google Shape;216;p23"/>
          <p:cNvSpPr txBox="1"/>
          <p:nvPr/>
        </p:nvSpPr>
        <p:spPr>
          <a:xfrm>
            <a:off x="5690225" y="2663800"/>
            <a:ext cx="1463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Colors</a:t>
            </a:r>
            <a:endParaRPr b="1">
              <a:solidFill>
                <a:srgbClr val="1F2328"/>
              </a:solidFill>
              <a:highlight>
                <a:srgbClr val="FFFFFF"/>
              </a:highlight>
            </a:endParaRPr>
          </a:p>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Gender</a:t>
            </a:r>
            <a:endParaRPr b="1">
              <a:solidFill>
                <a:srgbClr val="1F2328"/>
              </a:solidFill>
              <a:highlight>
                <a:srgbClr val="FFFFFF"/>
              </a:highlight>
            </a:endParaRPr>
          </a:p>
        </p:txBody>
      </p:sp>
      <p:sp>
        <p:nvSpPr>
          <p:cNvPr id="217" name="Google Shape;217;p23"/>
          <p:cNvSpPr txBox="1"/>
          <p:nvPr/>
        </p:nvSpPr>
        <p:spPr>
          <a:xfrm>
            <a:off x="2930675" y="3246400"/>
            <a:ext cx="5559900" cy="4002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Addressing Nulls</a:t>
            </a:r>
            <a:endParaRPr b="1" sz="1800">
              <a:solidFill>
                <a:schemeClr val="dk2"/>
              </a:solidFill>
            </a:endParaRPr>
          </a:p>
        </p:txBody>
      </p:sp>
      <p:sp>
        <p:nvSpPr>
          <p:cNvPr id="218" name="Google Shape;218;p23"/>
          <p:cNvSpPr txBox="1"/>
          <p:nvPr/>
        </p:nvSpPr>
        <p:spPr>
          <a:xfrm>
            <a:off x="2939975" y="3692575"/>
            <a:ext cx="5559900" cy="689100"/>
          </a:xfrm>
          <a:prstGeom prst="rect">
            <a:avLst/>
          </a:prstGeom>
          <a:solidFill>
            <a:srgbClr val="835F50">
              <a:alpha val="904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Re-classifying &amp; Balancing Labels</a:t>
            </a:r>
            <a:endParaRPr b="1" sz="1800">
              <a:solidFill>
                <a:schemeClr val="lt1"/>
              </a:solidFill>
            </a:endParaRPr>
          </a:p>
          <a:p>
            <a:pPr indent="0" lvl="0" marL="0" rtl="0" algn="ctr">
              <a:spcBef>
                <a:spcPts val="0"/>
              </a:spcBef>
              <a:spcAft>
                <a:spcPts val="0"/>
              </a:spcAft>
              <a:buNone/>
            </a:pPr>
            <a:r>
              <a:rPr lang="en" sz="1600">
                <a:solidFill>
                  <a:schemeClr val="lt1"/>
                </a:solidFill>
              </a:rPr>
              <a:t>(Adoption Speed)</a:t>
            </a:r>
            <a:endParaRPr sz="1600">
              <a:solidFill>
                <a:schemeClr val="lt1"/>
              </a:solidFill>
            </a:endParaRPr>
          </a:p>
        </p:txBody>
      </p:sp>
      <p:sp>
        <p:nvSpPr>
          <p:cNvPr id="219" name="Google Shape;219;p23"/>
          <p:cNvSpPr txBox="1"/>
          <p:nvPr/>
        </p:nvSpPr>
        <p:spPr>
          <a:xfrm>
            <a:off x="7198475" y="2074900"/>
            <a:ext cx="1292100" cy="588900"/>
          </a:xfrm>
          <a:prstGeom prst="rect">
            <a:avLst/>
          </a:prstGeom>
          <a:solidFill>
            <a:srgbClr val="AF988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Standardize</a:t>
            </a:r>
            <a:endParaRPr b="1">
              <a:solidFill>
                <a:schemeClr val="lt1"/>
              </a:solidFill>
            </a:endParaRPr>
          </a:p>
        </p:txBody>
      </p:sp>
      <p:sp>
        <p:nvSpPr>
          <p:cNvPr id="220" name="Google Shape;220;p23"/>
          <p:cNvSpPr txBox="1"/>
          <p:nvPr/>
        </p:nvSpPr>
        <p:spPr>
          <a:xfrm>
            <a:off x="7112825" y="2663800"/>
            <a:ext cx="1463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2328"/>
              </a:buClr>
              <a:buSzPts val="1400"/>
              <a:buChar char="●"/>
            </a:pPr>
            <a:r>
              <a:rPr b="1" lang="en">
                <a:solidFill>
                  <a:srgbClr val="1F2328"/>
                </a:solidFill>
              </a:rPr>
              <a:t>Age</a:t>
            </a:r>
            <a:endParaRPr b="1">
              <a:solidFill>
                <a:srgbClr val="1F2328"/>
              </a:solidFill>
            </a:endParaRPr>
          </a:p>
          <a:p>
            <a:pPr indent="-317500" lvl="0" marL="457200" rtl="0" algn="l">
              <a:spcBef>
                <a:spcPts val="0"/>
              </a:spcBef>
              <a:spcAft>
                <a:spcPts val="0"/>
              </a:spcAft>
              <a:buClr>
                <a:srgbClr val="1F2328"/>
              </a:buClr>
              <a:buSzPts val="1400"/>
              <a:buChar char="●"/>
            </a:pPr>
            <a:r>
              <a:rPr b="1" lang="en">
                <a:solidFill>
                  <a:srgbClr val="1F2328"/>
                </a:solidFill>
                <a:highlight>
                  <a:srgbClr val="FFFFFF"/>
                </a:highlight>
              </a:rPr>
              <a:t>Fee</a:t>
            </a:r>
            <a:endParaRPr b="1">
              <a:solidFill>
                <a:srgbClr val="1F2328"/>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311700" y="36882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Modeling Approach</a:t>
            </a:r>
            <a:endParaRPr b="0" sz="2500"/>
          </a:p>
        </p:txBody>
      </p:sp>
      <p:sp>
        <p:nvSpPr>
          <p:cNvPr id="226" name="Google Shape;226;p24"/>
          <p:cNvSpPr txBox="1"/>
          <p:nvPr/>
        </p:nvSpPr>
        <p:spPr>
          <a:xfrm>
            <a:off x="514397" y="1146075"/>
            <a:ext cx="5351700" cy="390300"/>
          </a:xfrm>
          <a:prstGeom prst="rect">
            <a:avLst/>
          </a:prstGeom>
          <a:solidFill>
            <a:srgbClr val="F2F2F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Baseline model: Zero Rate Classifier </a:t>
            </a:r>
            <a:endParaRPr b="1">
              <a:solidFill>
                <a:schemeClr val="dk2"/>
              </a:solidFill>
            </a:endParaRPr>
          </a:p>
        </p:txBody>
      </p:sp>
      <p:sp>
        <p:nvSpPr>
          <p:cNvPr id="227" name="Google Shape;227;p24"/>
          <p:cNvSpPr txBox="1"/>
          <p:nvPr/>
        </p:nvSpPr>
        <p:spPr>
          <a:xfrm>
            <a:off x="3421199" y="2086250"/>
            <a:ext cx="1803300" cy="448800"/>
          </a:xfrm>
          <a:prstGeom prst="rect">
            <a:avLst/>
          </a:prstGeom>
          <a:solidFill>
            <a:srgbClr val="C49C6E">
              <a:alpha val="7063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FF </a:t>
            </a:r>
            <a:r>
              <a:rPr b="1" lang="en">
                <a:solidFill>
                  <a:schemeClr val="lt1"/>
                </a:solidFill>
              </a:rPr>
              <a:t>Neural Network</a:t>
            </a:r>
            <a:endParaRPr>
              <a:solidFill>
                <a:schemeClr val="lt1"/>
              </a:solidFill>
            </a:endParaRPr>
          </a:p>
        </p:txBody>
      </p:sp>
      <p:sp>
        <p:nvSpPr>
          <p:cNvPr id="228" name="Google Shape;228;p24"/>
          <p:cNvSpPr txBox="1"/>
          <p:nvPr/>
        </p:nvSpPr>
        <p:spPr>
          <a:xfrm>
            <a:off x="338614" y="2086253"/>
            <a:ext cx="1960500" cy="448800"/>
          </a:xfrm>
          <a:prstGeom prst="rect">
            <a:avLst/>
          </a:prstGeom>
          <a:solidFill>
            <a:srgbClr val="835F50">
              <a:alpha val="904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Decision Trees</a:t>
            </a:r>
            <a:endParaRPr>
              <a:solidFill>
                <a:schemeClr val="lt1"/>
              </a:solidFill>
            </a:endParaRPr>
          </a:p>
        </p:txBody>
      </p:sp>
      <p:sp>
        <p:nvSpPr>
          <p:cNvPr id="229" name="Google Shape;229;p24"/>
          <p:cNvSpPr txBox="1"/>
          <p:nvPr/>
        </p:nvSpPr>
        <p:spPr>
          <a:xfrm>
            <a:off x="603800" y="4278908"/>
            <a:ext cx="5139900" cy="400200"/>
          </a:xfrm>
          <a:prstGeom prst="rect">
            <a:avLst/>
          </a:prstGeom>
          <a:solidFill>
            <a:srgbClr val="DBCEBD">
              <a:alpha val="36480"/>
            </a:srgbClr>
          </a:solidFill>
          <a:ln cap="flat" cmpd="sng" w="9525">
            <a:solidFill>
              <a:srgbClr val="835F5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825F51"/>
                </a:solidFill>
              </a:rPr>
              <a:t>Voting Ensemble</a:t>
            </a:r>
            <a:endParaRPr>
              <a:solidFill>
                <a:srgbClr val="825F51"/>
              </a:solidFill>
            </a:endParaRPr>
          </a:p>
        </p:txBody>
      </p:sp>
      <p:sp>
        <p:nvSpPr>
          <p:cNvPr id="230" name="Google Shape;230;p24"/>
          <p:cNvSpPr txBox="1"/>
          <p:nvPr/>
        </p:nvSpPr>
        <p:spPr>
          <a:xfrm>
            <a:off x="5379575" y="2086250"/>
            <a:ext cx="1122900" cy="448800"/>
          </a:xfrm>
          <a:prstGeom prst="rect">
            <a:avLst/>
          </a:prstGeom>
          <a:solidFill>
            <a:srgbClr val="C49C6E">
              <a:alpha val="7063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TabNet</a:t>
            </a:r>
            <a:endParaRPr>
              <a:solidFill>
                <a:schemeClr val="lt1"/>
              </a:solidFill>
            </a:endParaRPr>
          </a:p>
        </p:txBody>
      </p:sp>
      <p:cxnSp>
        <p:nvCxnSpPr>
          <p:cNvPr id="231" name="Google Shape;231;p24"/>
          <p:cNvCxnSpPr>
            <a:stCxn id="226" idx="2"/>
            <a:endCxn id="228" idx="0"/>
          </p:cNvCxnSpPr>
          <p:nvPr/>
        </p:nvCxnSpPr>
        <p:spPr>
          <a:xfrm rot="5400000">
            <a:off x="1979597" y="875625"/>
            <a:ext cx="549900" cy="1871400"/>
          </a:xfrm>
          <a:prstGeom prst="bentConnector3">
            <a:avLst>
              <a:gd fmla="val 49998" name="adj1"/>
            </a:avLst>
          </a:prstGeom>
          <a:noFill/>
          <a:ln cap="flat" cmpd="sng" w="19050">
            <a:solidFill>
              <a:schemeClr val="dk2"/>
            </a:solidFill>
            <a:prstDash val="solid"/>
            <a:round/>
            <a:headEnd len="med" w="med" type="none"/>
            <a:tailEnd len="med" w="med" type="stealth"/>
          </a:ln>
        </p:spPr>
      </p:cxnSp>
      <p:cxnSp>
        <p:nvCxnSpPr>
          <p:cNvPr id="232" name="Google Shape;232;p24"/>
          <p:cNvCxnSpPr>
            <a:stCxn id="226" idx="2"/>
            <a:endCxn id="227" idx="0"/>
          </p:cNvCxnSpPr>
          <p:nvPr/>
        </p:nvCxnSpPr>
        <p:spPr>
          <a:xfrm flipH="1" rot="-5400000">
            <a:off x="3481547" y="1245075"/>
            <a:ext cx="549900" cy="1132500"/>
          </a:xfrm>
          <a:prstGeom prst="bentConnector3">
            <a:avLst>
              <a:gd fmla="val 49998" name="adj1"/>
            </a:avLst>
          </a:prstGeom>
          <a:noFill/>
          <a:ln cap="flat" cmpd="sng" w="19050">
            <a:solidFill>
              <a:schemeClr val="dk2"/>
            </a:solidFill>
            <a:prstDash val="solid"/>
            <a:round/>
            <a:headEnd len="med" w="med" type="none"/>
            <a:tailEnd len="med" w="med" type="stealth"/>
          </a:ln>
        </p:spPr>
      </p:cxnSp>
      <p:sp>
        <p:nvSpPr>
          <p:cNvPr id="233" name="Google Shape;233;p24"/>
          <p:cNvSpPr txBox="1"/>
          <p:nvPr/>
        </p:nvSpPr>
        <p:spPr>
          <a:xfrm>
            <a:off x="4174025" y="2988899"/>
            <a:ext cx="1205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F2328"/>
                </a:solidFill>
                <a:highlight>
                  <a:srgbClr val="FFFFFF"/>
                </a:highlight>
              </a:rPr>
              <a:t>Numeric or</a:t>
            </a:r>
            <a:br>
              <a:rPr b="1" lang="en" sz="1200">
                <a:solidFill>
                  <a:srgbClr val="1F2328"/>
                </a:solidFill>
                <a:highlight>
                  <a:srgbClr val="FFFFFF"/>
                </a:highlight>
              </a:rPr>
            </a:br>
            <a:r>
              <a:rPr b="1" lang="en" sz="1200">
                <a:solidFill>
                  <a:srgbClr val="1F2328"/>
                </a:solidFill>
                <a:highlight>
                  <a:srgbClr val="FFFFFF"/>
                </a:highlight>
              </a:rPr>
              <a:t>categorical</a:t>
            </a:r>
            <a:br>
              <a:rPr b="1" lang="en" sz="1200">
                <a:solidFill>
                  <a:srgbClr val="1F2328"/>
                </a:solidFill>
                <a:highlight>
                  <a:srgbClr val="FFFFFF"/>
                </a:highlight>
              </a:rPr>
            </a:br>
            <a:r>
              <a:rPr b="1" lang="en" sz="1200">
                <a:solidFill>
                  <a:srgbClr val="1F2328"/>
                </a:solidFill>
                <a:highlight>
                  <a:srgbClr val="FFFFFF"/>
                </a:highlight>
              </a:rPr>
              <a:t>data</a:t>
            </a:r>
            <a:endParaRPr sz="1200">
              <a:solidFill>
                <a:srgbClr val="1F2328"/>
              </a:solidFill>
              <a:highlight>
                <a:srgbClr val="FFFFFF"/>
              </a:highlight>
            </a:endParaRPr>
          </a:p>
        </p:txBody>
      </p:sp>
      <p:cxnSp>
        <p:nvCxnSpPr>
          <p:cNvPr id="234" name="Google Shape;234;p24"/>
          <p:cNvCxnSpPr>
            <a:stCxn id="226" idx="2"/>
            <a:endCxn id="230" idx="0"/>
          </p:cNvCxnSpPr>
          <p:nvPr/>
        </p:nvCxnSpPr>
        <p:spPr>
          <a:xfrm flipH="1" rot="-5400000">
            <a:off x="4290647" y="435975"/>
            <a:ext cx="549900" cy="2750700"/>
          </a:xfrm>
          <a:prstGeom prst="bentConnector3">
            <a:avLst>
              <a:gd fmla="val 49998" name="adj1"/>
            </a:avLst>
          </a:prstGeom>
          <a:noFill/>
          <a:ln cap="flat" cmpd="sng" w="19050">
            <a:solidFill>
              <a:schemeClr val="dk2"/>
            </a:solidFill>
            <a:prstDash val="solid"/>
            <a:round/>
            <a:headEnd len="med" w="med" type="none"/>
            <a:tailEnd len="med" w="med" type="stealth"/>
          </a:ln>
        </p:spPr>
      </p:cxnSp>
      <p:sp>
        <p:nvSpPr>
          <p:cNvPr id="235" name="Google Shape;235;p24"/>
          <p:cNvSpPr txBox="1"/>
          <p:nvPr/>
        </p:nvSpPr>
        <p:spPr>
          <a:xfrm>
            <a:off x="431925" y="3006243"/>
            <a:ext cx="876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F2328"/>
                </a:solidFill>
                <a:highlight>
                  <a:srgbClr val="FFFFFF"/>
                </a:highlight>
              </a:rPr>
              <a:t>Decision Tree</a:t>
            </a:r>
            <a:r>
              <a:rPr lang="en" sz="1200">
                <a:solidFill>
                  <a:srgbClr val="1F2328"/>
                </a:solidFill>
                <a:highlight>
                  <a:srgbClr val="FFFFFF"/>
                </a:highlight>
              </a:rPr>
              <a:t> </a:t>
            </a:r>
            <a:br>
              <a:rPr lang="en" sz="1200">
                <a:solidFill>
                  <a:srgbClr val="1F2328"/>
                </a:solidFill>
                <a:highlight>
                  <a:srgbClr val="FFFFFF"/>
                </a:highlight>
              </a:rPr>
            </a:br>
            <a:r>
              <a:rPr lang="en" sz="1200">
                <a:solidFill>
                  <a:srgbClr val="1F2328"/>
                </a:solidFill>
                <a:highlight>
                  <a:srgbClr val="FFFFFF"/>
                </a:highlight>
              </a:rPr>
              <a:t>Classifier</a:t>
            </a:r>
            <a:endParaRPr sz="1200">
              <a:solidFill>
                <a:srgbClr val="1F2328"/>
              </a:solidFill>
              <a:highlight>
                <a:srgbClr val="FFFFFF"/>
              </a:highlight>
            </a:endParaRPr>
          </a:p>
        </p:txBody>
      </p:sp>
      <p:sp>
        <p:nvSpPr>
          <p:cNvPr id="236" name="Google Shape;236;p24"/>
          <p:cNvSpPr txBox="1"/>
          <p:nvPr/>
        </p:nvSpPr>
        <p:spPr>
          <a:xfrm>
            <a:off x="1580600" y="3002175"/>
            <a:ext cx="106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F2328"/>
                </a:solidFill>
                <a:highlight>
                  <a:srgbClr val="FFFFFF"/>
                </a:highlight>
              </a:rPr>
              <a:t>Ensemble</a:t>
            </a:r>
            <a:br>
              <a:rPr b="1" lang="en" sz="1200">
                <a:solidFill>
                  <a:srgbClr val="1F2328"/>
                </a:solidFill>
                <a:highlight>
                  <a:srgbClr val="FFFFFF"/>
                </a:highlight>
              </a:rPr>
            </a:br>
            <a:r>
              <a:rPr b="1" lang="en" sz="1200">
                <a:solidFill>
                  <a:srgbClr val="1F2328"/>
                </a:solidFill>
                <a:highlight>
                  <a:srgbClr val="FFFFFF"/>
                </a:highlight>
              </a:rPr>
              <a:t>Boosting</a:t>
            </a:r>
            <a:br>
              <a:rPr lang="en" sz="1200">
                <a:solidFill>
                  <a:srgbClr val="1F2328"/>
                </a:solidFill>
                <a:highlight>
                  <a:srgbClr val="FFFFFF"/>
                </a:highlight>
              </a:rPr>
            </a:br>
            <a:r>
              <a:rPr lang="en" sz="1200">
                <a:solidFill>
                  <a:srgbClr val="1F2328"/>
                </a:solidFill>
                <a:highlight>
                  <a:srgbClr val="FFFFFF"/>
                </a:highlight>
              </a:rPr>
              <a:t>XGBoost</a:t>
            </a:r>
            <a:endParaRPr sz="1200">
              <a:solidFill>
                <a:srgbClr val="1F2328"/>
              </a:solidFill>
              <a:highlight>
                <a:srgbClr val="FFFFFF"/>
              </a:highlight>
            </a:endParaRPr>
          </a:p>
        </p:txBody>
      </p:sp>
      <p:sp>
        <p:nvSpPr>
          <p:cNvPr id="237" name="Google Shape;237;p24"/>
          <p:cNvSpPr txBox="1"/>
          <p:nvPr/>
        </p:nvSpPr>
        <p:spPr>
          <a:xfrm>
            <a:off x="3094125" y="2991393"/>
            <a:ext cx="1066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F2328"/>
                </a:solidFill>
                <a:highlight>
                  <a:srgbClr val="FFFFFF"/>
                </a:highlight>
              </a:rPr>
              <a:t>Text data</a:t>
            </a:r>
            <a:br>
              <a:rPr lang="en" sz="1200">
                <a:solidFill>
                  <a:srgbClr val="1F2328"/>
                </a:solidFill>
                <a:highlight>
                  <a:srgbClr val="FFFFFF"/>
                </a:highlight>
              </a:rPr>
            </a:br>
            <a:r>
              <a:rPr lang="en" sz="1200">
                <a:solidFill>
                  <a:srgbClr val="1F2328"/>
                </a:solidFill>
                <a:highlight>
                  <a:srgbClr val="FFFFFF"/>
                </a:highlight>
              </a:rPr>
              <a:t>Embeddings</a:t>
            </a:r>
            <a:endParaRPr sz="1200">
              <a:solidFill>
                <a:srgbClr val="1F2328"/>
              </a:solidFill>
              <a:highlight>
                <a:srgbClr val="FFFFFF"/>
              </a:highlight>
            </a:endParaRPr>
          </a:p>
        </p:txBody>
      </p:sp>
      <p:cxnSp>
        <p:nvCxnSpPr>
          <p:cNvPr id="238" name="Google Shape;238;p24"/>
          <p:cNvCxnSpPr>
            <a:stCxn id="228" idx="2"/>
            <a:endCxn id="235" idx="0"/>
          </p:cNvCxnSpPr>
          <p:nvPr/>
        </p:nvCxnSpPr>
        <p:spPr>
          <a:xfrm rot="5400000">
            <a:off x="858814" y="2546303"/>
            <a:ext cx="471300" cy="448800"/>
          </a:xfrm>
          <a:prstGeom prst="bentConnector3">
            <a:avLst>
              <a:gd fmla="val 49988" name="adj1"/>
            </a:avLst>
          </a:prstGeom>
          <a:noFill/>
          <a:ln cap="flat" cmpd="sng" w="19050">
            <a:solidFill>
              <a:schemeClr val="dk2"/>
            </a:solidFill>
            <a:prstDash val="solid"/>
            <a:round/>
            <a:headEnd len="med" w="med" type="none"/>
            <a:tailEnd len="med" w="med" type="stealth"/>
          </a:ln>
        </p:spPr>
      </p:cxnSp>
      <p:cxnSp>
        <p:nvCxnSpPr>
          <p:cNvPr id="239" name="Google Shape;239;p24"/>
          <p:cNvCxnSpPr>
            <a:stCxn id="228" idx="2"/>
            <a:endCxn id="236" idx="0"/>
          </p:cNvCxnSpPr>
          <p:nvPr/>
        </p:nvCxnSpPr>
        <p:spPr>
          <a:xfrm flipH="1" rot="-5400000">
            <a:off x="1482814" y="2371103"/>
            <a:ext cx="467100" cy="795000"/>
          </a:xfrm>
          <a:prstGeom prst="bentConnector3">
            <a:avLst>
              <a:gd fmla="val 50002" name="adj1"/>
            </a:avLst>
          </a:prstGeom>
          <a:noFill/>
          <a:ln cap="flat" cmpd="sng" w="19050">
            <a:solidFill>
              <a:schemeClr val="dk2"/>
            </a:solidFill>
            <a:prstDash val="solid"/>
            <a:round/>
            <a:headEnd len="med" w="med" type="none"/>
            <a:tailEnd len="med" w="med" type="stealth"/>
          </a:ln>
        </p:spPr>
      </p:cxnSp>
      <p:cxnSp>
        <p:nvCxnSpPr>
          <p:cNvPr id="240" name="Google Shape;240;p24"/>
          <p:cNvCxnSpPr>
            <a:stCxn id="227" idx="2"/>
            <a:endCxn id="237" idx="0"/>
          </p:cNvCxnSpPr>
          <p:nvPr/>
        </p:nvCxnSpPr>
        <p:spPr>
          <a:xfrm rot="5400000">
            <a:off x="3746999" y="2415500"/>
            <a:ext cx="456300" cy="695400"/>
          </a:xfrm>
          <a:prstGeom prst="bentConnector3">
            <a:avLst>
              <a:gd fmla="val 50005" name="adj1"/>
            </a:avLst>
          </a:prstGeom>
          <a:noFill/>
          <a:ln cap="flat" cmpd="sng" w="19050">
            <a:solidFill>
              <a:schemeClr val="dk2"/>
            </a:solidFill>
            <a:prstDash val="solid"/>
            <a:round/>
            <a:headEnd len="med" w="med" type="none"/>
            <a:tailEnd len="med" w="med" type="stealth"/>
          </a:ln>
        </p:spPr>
      </p:cxnSp>
      <p:cxnSp>
        <p:nvCxnSpPr>
          <p:cNvPr id="241" name="Google Shape;241;p24"/>
          <p:cNvCxnSpPr>
            <a:stCxn id="227" idx="2"/>
            <a:endCxn id="233" idx="0"/>
          </p:cNvCxnSpPr>
          <p:nvPr/>
        </p:nvCxnSpPr>
        <p:spPr>
          <a:xfrm flipH="1" rot="-5400000">
            <a:off x="4322849" y="2535050"/>
            <a:ext cx="453900" cy="453900"/>
          </a:xfrm>
          <a:prstGeom prst="bentConnector3">
            <a:avLst>
              <a:gd fmla="val 49994" name="adj1"/>
            </a:avLst>
          </a:prstGeom>
          <a:noFill/>
          <a:ln cap="flat" cmpd="sng" w="19050">
            <a:solidFill>
              <a:schemeClr val="dk2"/>
            </a:solidFill>
            <a:prstDash val="solid"/>
            <a:round/>
            <a:headEnd len="med" w="med" type="none"/>
            <a:tailEnd len="med" w="med" type="stealth"/>
          </a:ln>
        </p:spPr>
      </p:cxnSp>
      <p:cxnSp>
        <p:nvCxnSpPr>
          <p:cNvPr id="242" name="Google Shape;242;p24"/>
          <p:cNvCxnSpPr>
            <a:stCxn id="230" idx="2"/>
            <a:endCxn id="233" idx="3"/>
          </p:cNvCxnSpPr>
          <p:nvPr/>
        </p:nvCxnSpPr>
        <p:spPr>
          <a:xfrm rot="5400000">
            <a:off x="5248625" y="2665850"/>
            <a:ext cx="823200" cy="561600"/>
          </a:xfrm>
          <a:prstGeom prst="bentConnector2">
            <a:avLst/>
          </a:prstGeom>
          <a:noFill/>
          <a:ln cap="flat" cmpd="sng" w="19050">
            <a:solidFill>
              <a:schemeClr val="dk2"/>
            </a:solidFill>
            <a:prstDash val="solid"/>
            <a:round/>
            <a:headEnd len="med" w="med" type="none"/>
            <a:tailEnd len="med" w="med" type="stealth"/>
          </a:ln>
        </p:spPr>
      </p:cxnSp>
      <p:cxnSp>
        <p:nvCxnSpPr>
          <p:cNvPr id="243" name="Google Shape;243;p24"/>
          <p:cNvCxnSpPr>
            <a:stCxn id="236" idx="2"/>
            <a:endCxn id="229" idx="0"/>
          </p:cNvCxnSpPr>
          <p:nvPr/>
        </p:nvCxnSpPr>
        <p:spPr>
          <a:xfrm flipH="1" rot="-5400000">
            <a:off x="2375000" y="3480075"/>
            <a:ext cx="537900" cy="1059900"/>
          </a:xfrm>
          <a:prstGeom prst="bentConnector3">
            <a:avLst>
              <a:gd fmla="val 31981" name="adj1"/>
            </a:avLst>
          </a:prstGeom>
          <a:noFill/>
          <a:ln cap="flat" cmpd="sng" w="19050">
            <a:solidFill>
              <a:schemeClr val="dk2"/>
            </a:solidFill>
            <a:prstDash val="solid"/>
            <a:round/>
            <a:headEnd len="med" w="med" type="none"/>
            <a:tailEnd len="med" w="med" type="stealth"/>
          </a:ln>
        </p:spPr>
      </p:cxnSp>
      <p:cxnSp>
        <p:nvCxnSpPr>
          <p:cNvPr id="244" name="Google Shape;244;p24"/>
          <p:cNvCxnSpPr>
            <a:stCxn id="237" idx="2"/>
            <a:endCxn id="229" idx="0"/>
          </p:cNvCxnSpPr>
          <p:nvPr/>
        </p:nvCxnSpPr>
        <p:spPr>
          <a:xfrm rot="5400000">
            <a:off x="3033825" y="3685293"/>
            <a:ext cx="733500" cy="453900"/>
          </a:xfrm>
          <a:prstGeom prst="bentConnector3">
            <a:avLst>
              <a:gd fmla="val 49994" name="adj1"/>
            </a:avLst>
          </a:prstGeom>
          <a:noFill/>
          <a:ln cap="flat" cmpd="sng" w="19050">
            <a:solidFill>
              <a:schemeClr val="dk2"/>
            </a:solidFill>
            <a:prstDash val="solid"/>
            <a:round/>
            <a:headEnd len="med" w="med" type="none"/>
            <a:tailEnd len="med" w="med" type="stealth"/>
          </a:ln>
        </p:spPr>
      </p:cxnSp>
      <p:cxnSp>
        <p:nvCxnSpPr>
          <p:cNvPr id="245" name="Google Shape;245;p24"/>
          <p:cNvCxnSpPr>
            <a:stCxn id="233" idx="2"/>
            <a:endCxn id="229" idx="0"/>
          </p:cNvCxnSpPr>
          <p:nvPr/>
        </p:nvCxnSpPr>
        <p:spPr>
          <a:xfrm rot="5400000">
            <a:off x="3699725" y="3201899"/>
            <a:ext cx="551100" cy="1602900"/>
          </a:xfrm>
          <a:prstGeom prst="bentConnector3">
            <a:avLst>
              <a:gd fmla="val 33701" name="adj1"/>
            </a:avLst>
          </a:prstGeom>
          <a:noFill/>
          <a:ln cap="flat" cmpd="sng" w="19050">
            <a:solidFill>
              <a:schemeClr val="dk2"/>
            </a:solidFill>
            <a:prstDash val="solid"/>
            <a:round/>
            <a:headEnd len="med" w="med" type="none"/>
            <a:tailEnd len="med" w="med" type="stealth"/>
          </a:ln>
        </p:spPr>
      </p:cxnSp>
      <p:sp>
        <p:nvSpPr>
          <p:cNvPr id="246" name="Google Shape;246;p24"/>
          <p:cNvSpPr txBox="1"/>
          <p:nvPr/>
        </p:nvSpPr>
        <p:spPr>
          <a:xfrm>
            <a:off x="1156275" y="1536375"/>
            <a:ext cx="795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rgbClr val="990000"/>
                </a:solidFill>
              </a:rPr>
              <a:t>Route A</a:t>
            </a:r>
            <a:endParaRPr b="1" sz="1000">
              <a:solidFill>
                <a:srgbClr val="990000"/>
              </a:solidFill>
            </a:endParaRPr>
          </a:p>
        </p:txBody>
      </p:sp>
      <p:sp>
        <p:nvSpPr>
          <p:cNvPr id="247" name="Google Shape;247;p24"/>
          <p:cNvSpPr txBox="1"/>
          <p:nvPr/>
        </p:nvSpPr>
        <p:spPr>
          <a:xfrm>
            <a:off x="3927350" y="1530198"/>
            <a:ext cx="795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rgbClr val="990000"/>
                </a:solidFill>
              </a:rPr>
              <a:t>Route B</a:t>
            </a:r>
            <a:endParaRPr b="1" sz="1000">
              <a:solidFill>
                <a:srgbClr val="990000"/>
              </a:solidFill>
            </a:endParaRPr>
          </a:p>
        </p:txBody>
      </p:sp>
      <p:pic>
        <p:nvPicPr>
          <p:cNvPr id="248" name="Google Shape;248;p24"/>
          <p:cNvPicPr preferRelativeResize="0"/>
          <p:nvPr/>
        </p:nvPicPr>
        <p:blipFill>
          <a:blip r:embed="rId3">
            <a:alphaModFix/>
          </a:blip>
          <a:stretch>
            <a:fillRect/>
          </a:stretch>
        </p:blipFill>
        <p:spPr>
          <a:xfrm>
            <a:off x="6722900" y="2526480"/>
            <a:ext cx="2421100" cy="2600594"/>
          </a:xfrm>
          <a:prstGeom prst="rect">
            <a:avLst/>
          </a:prstGeom>
          <a:noFill/>
          <a:ln>
            <a:noFill/>
          </a:ln>
        </p:spPr>
      </p:pic>
      <p:sp>
        <p:nvSpPr>
          <p:cNvPr id="249" name="Google Shape;249;p24"/>
          <p:cNvSpPr/>
          <p:nvPr/>
        </p:nvSpPr>
        <p:spPr>
          <a:xfrm rot="10800000">
            <a:off x="6906025" y="2486024"/>
            <a:ext cx="2278800" cy="2707500"/>
          </a:xfrm>
          <a:prstGeom prst="rect">
            <a:avLst/>
          </a:prstGeom>
          <a:gradFill>
            <a:gsLst>
              <a:gs pos="0">
                <a:schemeClr val="lt1"/>
              </a:gs>
              <a:gs pos="11000">
                <a:schemeClr val="lt1"/>
              </a:gs>
              <a:gs pos="66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5"/>
          <p:cNvPicPr preferRelativeResize="0"/>
          <p:nvPr/>
        </p:nvPicPr>
        <p:blipFill>
          <a:blip r:embed="rId3">
            <a:alphaModFix/>
          </a:blip>
          <a:stretch>
            <a:fillRect/>
          </a:stretch>
        </p:blipFill>
        <p:spPr>
          <a:xfrm>
            <a:off x="3734762" y="2243675"/>
            <a:ext cx="3063466" cy="2640700"/>
          </a:xfrm>
          <a:prstGeom prst="rect">
            <a:avLst/>
          </a:prstGeom>
          <a:noFill/>
          <a:ln>
            <a:noFill/>
          </a:ln>
        </p:spPr>
      </p:pic>
      <p:sp>
        <p:nvSpPr>
          <p:cNvPr id="255" name="Google Shape;255;p25"/>
          <p:cNvSpPr txBox="1"/>
          <p:nvPr>
            <p:ph type="title"/>
          </p:nvPr>
        </p:nvSpPr>
        <p:spPr>
          <a:xfrm>
            <a:off x="235575" y="17307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Decision Tree vs. XGBoost</a:t>
            </a:r>
            <a:endParaRPr b="0" sz="2500"/>
          </a:p>
        </p:txBody>
      </p:sp>
      <p:pic>
        <p:nvPicPr>
          <p:cNvPr id="256" name="Google Shape;256;p25"/>
          <p:cNvPicPr preferRelativeResize="0"/>
          <p:nvPr/>
        </p:nvPicPr>
        <p:blipFill rotWithShape="1">
          <a:blip r:embed="rId4">
            <a:alphaModFix/>
          </a:blip>
          <a:srcRect b="0" l="8130" r="0" t="0"/>
          <a:stretch/>
        </p:blipFill>
        <p:spPr>
          <a:xfrm>
            <a:off x="6546525" y="2356575"/>
            <a:ext cx="2597475" cy="2786925"/>
          </a:xfrm>
          <a:prstGeom prst="rect">
            <a:avLst/>
          </a:prstGeom>
          <a:noFill/>
          <a:ln>
            <a:noFill/>
          </a:ln>
        </p:spPr>
      </p:pic>
      <p:sp>
        <p:nvSpPr>
          <p:cNvPr id="257" name="Google Shape;257;p25"/>
          <p:cNvSpPr txBox="1"/>
          <p:nvPr/>
        </p:nvSpPr>
        <p:spPr>
          <a:xfrm>
            <a:off x="1037850" y="1023800"/>
            <a:ext cx="2063400" cy="448800"/>
          </a:xfrm>
          <a:prstGeom prst="rect">
            <a:avLst/>
          </a:prstGeom>
          <a:solidFill>
            <a:srgbClr val="835F50">
              <a:alpha val="904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Single </a:t>
            </a:r>
            <a:r>
              <a:rPr b="1" lang="en">
                <a:solidFill>
                  <a:schemeClr val="lt1"/>
                </a:solidFill>
              </a:rPr>
              <a:t>Decision Tree</a:t>
            </a:r>
            <a:endParaRPr>
              <a:solidFill>
                <a:schemeClr val="lt1"/>
              </a:solidFill>
            </a:endParaRPr>
          </a:p>
        </p:txBody>
      </p:sp>
      <p:sp>
        <p:nvSpPr>
          <p:cNvPr id="258" name="Google Shape;258;p25"/>
          <p:cNvSpPr txBox="1"/>
          <p:nvPr/>
        </p:nvSpPr>
        <p:spPr>
          <a:xfrm>
            <a:off x="4286247" y="1023803"/>
            <a:ext cx="1960500" cy="448800"/>
          </a:xfrm>
          <a:prstGeom prst="rect">
            <a:avLst/>
          </a:prstGeom>
          <a:solidFill>
            <a:srgbClr val="835F50">
              <a:alpha val="904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XGBoost</a:t>
            </a:r>
            <a:endParaRPr>
              <a:solidFill>
                <a:schemeClr val="lt1"/>
              </a:solidFill>
            </a:endParaRPr>
          </a:p>
        </p:txBody>
      </p:sp>
      <p:sp>
        <p:nvSpPr>
          <p:cNvPr id="259" name="Google Shape;259;p25"/>
          <p:cNvSpPr txBox="1"/>
          <p:nvPr/>
        </p:nvSpPr>
        <p:spPr>
          <a:xfrm>
            <a:off x="876275" y="1472600"/>
            <a:ext cx="2438700" cy="985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F2328"/>
              </a:buClr>
              <a:buSzPts val="1200"/>
              <a:buChar char="●"/>
            </a:pPr>
            <a:r>
              <a:rPr lang="en" sz="1200">
                <a:solidFill>
                  <a:srgbClr val="1F2328"/>
                </a:solidFill>
                <a:highlight>
                  <a:srgbClr val="FFFFFF"/>
                </a:highlight>
              </a:rPr>
              <a:t>one tree</a:t>
            </a:r>
            <a:endParaRPr sz="1200">
              <a:solidFill>
                <a:srgbClr val="1F2328"/>
              </a:solidFill>
              <a:highlight>
                <a:srgbClr val="FFFFFF"/>
              </a:highlight>
            </a:endParaRPr>
          </a:p>
          <a:p>
            <a:pPr indent="-304800" lvl="0" marL="457200" rtl="0" algn="l">
              <a:spcBef>
                <a:spcPts val="0"/>
              </a:spcBef>
              <a:spcAft>
                <a:spcPts val="0"/>
              </a:spcAft>
              <a:buClr>
                <a:srgbClr val="1F2328"/>
              </a:buClr>
              <a:buSzPts val="1200"/>
              <a:buChar char="●"/>
            </a:pPr>
            <a:r>
              <a:rPr lang="en" sz="1200">
                <a:solidFill>
                  <a:srgbClr val="1F2328"/>
                </a:solidFill>
                <a:highlight>
                  <a:srgbClr val="FFFFFF"/>
                </a:highlight>
              </a:rPr>
              <a:t>high feature influence</a:t>
            </a:r>
            <a:endParaRPr sz="1200">
              <a:solidFill>
                <a:srgbClr val="1F2328"/>
              </a:solidFill>
              <a:highlight>
                <a:srgbClr val="FFFFFF"/>
              </a:highlight>
            </a:endParaRPr>
          </a:p>
          <a:p>
            <a:pPr indent="0" lvl="0" marL="0" rtl="0" algn="l">
              <a:spcBef>
                <a:spcPts val="0"/>
              </a:spcBef>
              <a:spcAft>
                <a:spcPts val="0"/>
              </a:spcAft>
              <a:buNone/>
            </a:pPr>
            <a:r>
              <a:t/>
            </a:r>
            <a:endParaRPr>
              <a:solidFill>
                <a:srgbClr val="1F2328"/>
              </a:solidFill>
              <a:highlight>
                <a:srgbClr val="FFFFFF"/>
              </a:highlight>
            </a:endParaRPr>
          </a:p>
          <a:p>
            <a:pPr indent="0" lvl="0" marL="0" rtl="0" algn="l">
              <a:spcBef>
                <a:spcPts val="0"/>
              </a:spcBef>
              <a:spcAft>
                <a:spcPts val="0"/>
              </a:spcAft>
              <a:buNone/>
            </a:pPr>
            <a:r>
              <a:t/>
            </a:r>
            <a:endParaRPr>
              <a:solidFill>
                <a:srgbClr val="1F2328"/>
              </a:solidFill>
              <a:highlight>
                <a:schemeClr val="accent6"/>
              </a:highlight>
            </a:endParaRPr>
          </a:p>
        </p:txBody>
      </p:sp>
      <p:pic>
        <p:nvPicPr>
          <p:cNvPr id="260" name="Google Shape;260;p25"/>
          <p:cNvPicPr preferRelativeResize="0"/>
          <p:nvPr/>
        </p:nvPicPr>
        <p:blipFill>
          <a:blip r:embed="rId5">
            <a:alphaModFix/>
          </a:blip>
          <a:stretch>
            <a:fillRect/>
          </a:stretch>
        </p:blipFill>
        <p:spPr>
          <a:xfrm>
            <a:off x="427525" y="2243676"/>
            <a:ext cx="2948075" cy="2640700"/>
          </a:xfrm>
          <a:prstGeom prst="rect">
            <a:avLst/>
          </a:prstGeom>
          <a:noFill/>
          <a:ln>
            <a:noFill/>
          </a:ln>
        </p:spPr>
      </p:pic>
      <p:sp>
        <p:nvSpPr>
          <p:cNvPr id="261" name="Google Shape;261;p25"/>
          <p:cNvSpPr txBox="1"/>
          <p:nvPr/>
        </p:nvSpPr>
        <p:spPr>
          <a:xfrm>
            <a:off x="4047150" y="1472600"/>
            <a:ext cx="2438700" cy="769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F2328"/>
              </a:buClr>
              <a:buSzPts val="1200"/>
              <a:buChar char="●"/>
            </a:pPr>
            <a:r>
              <a:rPr lang="en" sz="1200">
                <a:solidFill>
                  <a:srgbClr val="1F2328"/>
                </a:solidFill>
                <a:highlight>
                  <a:srgbClr val="FFFFFF"/>
                </a:highlight>
              </a:rPr>
              <a:t>100’s of trees</a:t>
            </a:r>
            <a:endParaRPr sz="1200">
              <a:solidFill>
                <a:srgbClr val="1F2328"/>
              </a:solidFill>
              <a:highlight>
                <a:srgbClr val="FFFFFF"/>
              </a:highlight>
            </a:endParaRPr>
          </a:p>
          <a:p>
            <a:pPr indent="-304800" lvl="0" marL="457200" rtl="0" algn="l">
              <a:spcBef>
                <a:spcPts val="0"/>
              </a:spcBef>
              <a:spcAft>
                <a:spcPts val="0"/>
              </a:spcAft>
              <a:buClr>
                <a:srgbClr val="1F2328"/>
              </a:buClr>
              <a:buSzPts val="1200"/>
              <a:buChar char="●"/>
            </a:pPr>
            <a:r>
              <a:rPr lang="en" sz="1200">
                <a:solidFill>
                  <a:srgbClr val="1F2328"/>
                </a:solidFill>
                <a:highlight>
                  <a:srgbClr val="FFFFFF"/>
                </a:highlight>
              </a:rPr>
              <a:t>very prone to overfitting</a:t>
            </a:r>
            <a:endParaRPr sz="1200">
              <a:solidFill>
                <a:srgbClr val="1F2328"/>
              </a:solidFill>
              <a:highlight>
                <a:srgbClr val="FFFFFF"/>
              </a:highlight>
            </a:endParaRPr>
          </a:p>
          <a:p>
            <a:pPr indent="0" lvl="0" marL="0" rtl="0" algn="l">
              <a:spcBef>
                <a:spcPts val="0"/>
              </a:spcBef>
              <a:spcAft>
                <a:spcPts val="0"/>
              </a:spcAft>
              <a:buNone/>
            </a:pPr>
            <a:r>
              <a:t/>
            </a:r>
            <a:endParaRPr>
              <a:solidFill>
                <a:srgbClr val="1F2328"/>
              </a:solidFill>
              <a:highlight>
                <a:schemeClr val="accent6"/>
              </a:highlight>
            </a:endParaRPr>
          </a:p>
        </p:txBody>
      </p:sp>
      <p:sp>
        <p:nvSpPr>
          <p:cNvPr id="262" name="Google Shape;262;p25"/>
          <p:cNvSpPr txBox="1"/>
          <p:nvPr/>
        </p:nvSpPr>
        <p:spPr>
          <a:xfrm>
            <a:off x="0" y="4884375"/>
            <a:ext cx="624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6"/>
              </a:rPr>
              <a:t>https://arogozhnikov.github.io/2016/06/24/gradient_boosting_explained.html</a:t>
            </a:r>
            <a:r>
              <a:rPr lang="en" sz="1000"/>
              <a:t> </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235575" y="17307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XGBoost: Model &amp; Hyperparameters</a:t>
            </a:r>
            <a:endParaRPr b="0" sz="2500"/>
          </a:p>
        </p:txBody>
      </p:sp>
      <p:pic>
        <p:nvPicPr>
          <p:cNvPr id="268" name="Google Shape;268;p26"/>
          <p:cNvPicPr preferRelativeResize="0"/>
          <p:nvPr/>
        </p:nvPicPr>
        <p:blipFill>
          <a:blip r:embed="rId3">
            <a:alphaModFix/>
          </a:blip>
          <a:stretch>
            <a:fillRect/>
          </a:stretch>
        </p:blipFill>
        <p:spPr>
          <a:xfrm>
            <a:off x="6316775" y="2356575"/>
            <a:ext cx="2827224" cy="2786925"/>
          </a:xfrm>
          <a:prstGeom prst="rect">
            <a:avLst/>
          </a:prstGeom>
          <a:noFill/>
          <a:ln>
            <a:noFill/>
          </a:ln>
        </p:spPr>
      </p:pic>
      <p:pic>
        <p:nvPicPr>
          <p:cNvPr id="269" name="Google Shape;269;p26"/>
          <p:cNvPicPr preferRelativeResize="0"/>
          <p:nvPr/>
        </p:nvPicPr>
        <p:blipFill>
          <a:blip r:embed="rId4">
            <a:alphaModFix/>
          </a:blip>
          <a:stretch>
            <a:fillRect/>
          </a:stretch>
        </p:blipFill>
        <p:spPr>
          <a:xfrm>
            <a:off x="296675" y="880800"/>
            <a:ext cx="1937500" cy="1957524"/>
          </a:xfrm>
          <a:prstGeom prst="rect">
            <a:avLst/>
          </a:prstGeom>
          <a:noFill/>
          <a:ln>
            <a:noFill/>
          </a:ln>
        </p:spPr>
      </p:pic>
      <p:pic>
        <p:nvPicPr>
          <p:cNvPr id="270" name="Google Shape;270;p26"/>
          <p:cNvPicPr preferRelativeResize="0"/>
          <p:nvPr/>
        </p:nvPicPr>
        <p:blipFill>
          <a:blip r:embed="rId5">
            <a:alphaModFix/>
          </a:blip>
          <a:stretch>
            <a:fillRect/>
          </a:stretch>
        </p:blipFill>
        <p:spPr>
          <a:xfrm>
            <a:off x="2502150" y="916387"/>
            <a:ext cx="1863900" cy="1903225"/>
          </a:xfrm>
          <a:prstGeom prst="rect">
            <a:avLst/>
          </a:prstGeom>
          <a:noFill/>
          <a:ln>
            <a:noFill/>
          </a:ln>
        </p:spPr>
      </p:pic>
      <p:pic>
        <p:nvPicPr>
          <p:cNvPr id="271" name="Google Shape;271;p26"/>
          <p:cNvPicPr preferRelativeResize="0"/>
          <p:nvPr/>
        </p:nvPicPr>
        <p:blipFill>
          <a:blip r:embed="rId6">
            <a:alphaModFix/>
          </a:blip>
          <a:stretch>
            <a:fillRect/>
          </a:stretch>
        </p:blipFill>
        <p:spPr>
          <a:xfrm>
            <a:off x="4634025" y="875575"/>
            <a:ext cx="1937500" cy="1978150"/>
          </a:xfrm>
          <a:prstGeom prst="rect">
            <a:avLst/>
          </a:prstGeom>
          <a:noFill/>
          <a:ln>
            <a:noFill/>
          </a:ln>
        </p:spPr>
      </p:pic>
      <p:pic>
        <p:nvPicPr>
          <p:cNvPr id="272" name="Google Shape;272;p26"/>
          <p:cNvPicPr preferRelativeResize="0"/>
          <p:nvPr/>
        </p:nvPicPr>
        <p:blipFill>
          <a:blip r:embed="rId7">
            <a:alphaModFix/>
          </a:blip>
          <a:stretch>
            <a:fillRect/>
          </a:stretch>
        </p:blipFill>
        <p:spPr>
          <a:xfrm>
            <a:off x="296675" y="2990227"/>
            <a:ext cx="1937500" cy="1949523"/>
          </a:xfrm>
          <a:prstGeom prst="rect">
            <a:avLst/>
          </a:prstGeom>
          <a:noFill/>
          <a:ln>
            <a:noFill/>
          </a:ln>
        </p:spPr>
      </p:pic>
      <p:pic>
        <p:nvPicPr>
          <p:cNvPr id="273" name="Google Shape;273;p26"/>
          <p:cNvPicPr preferRelativeResize="0"/>
          <p:nvPr/>
        </p:nvPicPr>
        <p:blipFill>
          <a:blip r:embed="rId8">
            <a:alphaModFix/>
          </a:blip>
          <a:stretch>
            <a:fillRect/>
          </a:stretch>
        </p:blipFill>
        <p:spPr>
          <a:xfrm>
            <a:off x="2502150" y="2990200"/>
            <a:ext cx="1937500" cy="1986641"/>
          </a:xfrm>
          <a:prstGeom prst="rect">
            <a:avLst/>
          </a:prstGeom>
          <a:noFill/>
          <a:ln>
            <a:noFill/>
          </a:ln>
        </p:spPr>
      </p:pic>
      <p:pic>
        <p:nvPicPr>
          <p:cNvPr id="274" name="Google Shape;274;p26"/>
          <p:cNvPicPr preferRelativeResize="0"/>
          <p:nvPr/>
        </p:nvPicPr>
        <p:blipFill>
          <a:blip r:embed="rId9">
            <a:alphaModFix/>
          </a:blip>
          <a:stretch>
            <a:fillRect/>
          </a:stretch>
        </p:blipFill>
        <p:spPr>
          <a:xfrm>
            <a:off x="4634025" y="2983525"/>
            <a:ext cx="1937500" cy="1999063"/>
          </a:xfrm>
          <a:prstGeom prst="rect">
            <a:avLst/>
          </a:prstGeom>
          <a:noFill/>
          <a:ln>
            <a:noFill/>
          </a:ln>
        </p:spPr>
      </p:pic>
      <p:sp>
        <p:nvSpPr>
          <p:cNvPr id="275" name="Google Shape;275;p26"/>
          <p:cNvSpPr/>
          <p:nvPr/>
        </p:nvSpPr>
        <p:spPr>
          <a:xfrm>
            <a:off x="2068275" y="1363650"/>
            <a:ext cx="772200" cy="217500"/>
          </a:xfrm>
          <a:prstGeom prst="stripedRightArrow">
            <a:avLst>
              <a:gd fmla="val 50000" name="adj1"/>
              <a:gd fmla="val 50000" name="adj2"/>
            </a:avLst>
          </a:prstGeom>
          <a:solidFill>
            <a:srgbClr val="C49C6E">
              <a:alpha val="7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4243275" y="1363650"/>
            <a:ext cx="772200" cy="217500"/>
          </a:xfrm>
          <a:prstGeom prst="stripedRightArrow">
            <a:avLst>
              <a:gd fmla="val 50000" name="adj1"/>
              <a:gd fmla="val 50000" name="adj2"/>
            </a:avLst>
          </a:prstGeom>
          <a:solidFill>
            <a:srgbClr val="C49C6E">
              <a:alpha val="7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2068275" y="3375700"/>
            <a:ext cx="772200" cy="217500"/>
          </a:xfrm>
          <a:prstGeom prst="stripedRightArrow">
            <a:avLst>
              <a:gd fmla="val 50000" name="adj1"/>
              <a:gd fmla="val 50000" name="adj2"/>
            </a:avLst>
          </a:prstGeom>
          <a:solidFill>
            <a:srgbClr val="C49C6E">
              <a:alpha val="7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4264100" y="3375700"/>
            <a:ext cx="772200" cy="217500"/>
          </a:xfrm>
          <a:prstGeom prst="stripedRightArrow">
            <a:avLst>
              <a:gd fmla="val 50000" name="adj1"/>
              <a:gd fmla="val 50000" name="adj2"/>
            </a:avLst>
          </a:prstGeom>
          <a:solidFill>
            <a:srgbClr val="C49C6E">
              <a:alpha val="7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rot="10800000">
            <a:off x="4721557" y="2506505"/>
            <a:ext cx="358800" cy="400200"/>
          </a:xfrm>
          <a:prstGeom prst="bentArrow">
            <a:avLst>
              <a:gd fmla="val 25000" name="adj1"/>
              <a:gd fmla="val 25000" name="adj2"/>
              <a:gd fmla="val 25000" name="adj3"/>
              <a:gd fmla="val 43750" name="adj4"/>
            </a:avLst>
          </a:prstGeom>
          <a:solidFill>
            <a:srgbClr val="C49C6E">
              <a:alpha val="7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rot="10800000">
            <a:off x="2312700" y="2717471"/>
            <a:ext cx="2242800" cy="217500"/>
          </a:xfrm>
          <a:prstGeom prst="stripedRightArrow">
            <a:avLst>
              <a:gd fmla="val 50000" name="adj1"/>
              <a:gd fmla="val 50000" name="adj2"/>
            </a:avLst>
          </a:prstGeom>
          <a:solidFill>
            <a:srgbClr val="C49C6E">
              <a:alpha val="7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flipH="1" rot="-5400000">
            <a:off x="1800800" y="2777152"/>
            <a:ext cx="358800" cy="400200"/>
          </a:xfrm>
          <a:prstGeom prst="bentArrow">
            <a:avLst>
              <a:gd fmla="val 25000" name="adj1"/>
              <a:gd fmla="val 25000" name="adj2"/>
              <a:gd fmla="val 25000" name="adj3"/>
              <a:gd fmla="val 43750" name="adj4"/>
            </a:avLst>
          </a:prstGeom>
          <a:solidFill>
            <a:srgbClr val="C49C6E">
              <a:alpha val="7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txBox="1"/>
          <p:nvPr/>
        </p:nvSpPr>
        <p:spPr>
          <a:xfrm>
            <a:off x="371625" y="880575"/>
            <a:ext cx="933600" cy="282900"/>
          </a:xfrm>
          <a:prstGeom prst="rect">
            <a:avLst/>
          </a:prstGeom>
          <a:solidFill>
            <a:srgbClr val="825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max_depth</a:t>
            </a:r>
            <a:endParaRPr sz="1100">
              <a:solidFill>
                <a:schemeClr val="lt1"/>
              </a:solidFill>
            </a:endParaRPr>
          </a:p>
        </p:txBody>
      </p:sp>
      <p:sp>
        <p:nvSpPr>
          <p:cNvPr id="283" name="Google Shape;283;p26"/>
          <p:cNvSpPr txBox="1"/>
          <p:nvPr/>
        </p:nvSpPr>
        <p:spPr>
          <a:xfrm>
            <a:off x="2439375" y="880575"/>
            <a:ext cx="1060500" cy="282900"/>
          </a:xfrm>
          <a:prstGeom prst="rect">
            <a:avLst/>
          </a:prstGeom>
          <a:solidFill>
            <a:srgbClr val="825F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rPr>
              <a:t>learning_rate</a:t>
            </a:r>
            <a:endParaRPr sz="1100">
              <a:solidFill>
                <a:schemeClr val="lt1"/>
              </a:solidFill>
            </a:endParaRPr>
          </a:p>
        </p:txBody>
      </p:sp>
      <p:sp>
        <p:nvSpPr>
          <p:cNvPr id="284" name="Google Shape;284;p26"/>
          <p:cNvSpPr txBox="1"/>
          <p:nvPr/>
        </p:nvSpPr>
        <p:spPr>
          <a:xfrm>
            <a:off x="4711875" y="880578"/>
            <a:ext cx="1435500" cy="282900"/>
          </a:xfrm>
          <a:prstGeom prst="rect">
            <a:avLst/>
          </a:prstGeom>
          <a:solidFill>
            <a:srgbClr val="825F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min_child_weight</a:t>
            </a:r>
            <a:endParaRPr sz="1100">
              <a:solidFill>
                <a:schemeClr val="lt1"/>
              </a:solidFill>
            </a:endParaRPr>
          </a:p>
        </p:txBody>
      </p:sp>
      <p:sp>
        <p:nvSpPr>
          <p:cNvPr id="285" name="Google Shape;285;p26"/>
          <p:cNvSpPr txBox="1"/>
          <p:nvPr/>
        </p:nvSpPr>
        <p:spPr>
          <a:xfrm>
            <a:off x="371625" y="2973350"/>
            <a:ext cx="912000" cy="282900"/>
          </a:xfrm>
          <a:prstGeom prst="rect">
            <a:avLst/>
          </a:prstGeom>
          <a:solidFill>
            <a:srgbClr val="825F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gamma</a:t>
            </a:r>
            <a:endParaRPr sz="1100">
              <a:solidFill>
                <a:schemeClr val="lt1"/>
              </a:solidFill>
            </a:endParaRPr>
          </a:p>
        </p:txBody>
      </p:sp>
      <p:sp>
        <p:nvSpPr>
          <p:cNvPr id="286" name="Google Shape;286;p26"/>
          <p:cNvSpPr txBox="1"/>
          <p:nvPr/>
        </p:nvSpPr>
        <p:spPr>
          <a:xfrm>
            <a:off x="2577150" y="2967125"/>
            <a:ext cx="933600" cy="282900"/>
          </a:xfrm>
          <a:prstGeom prst="rect">
            <a:avLst/>
          </a:prstGeom>
          <a:solidFill>
            <a:srgbClr val="825F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alpha</a:t>
            </a:r>
            <a:endParaRPr sz="1100">
              <a:solidFill>
                <a:schemeClr val="lt1"/>
              </a:solidFill>
            </a:endParaRPr>
          </a:p>
        </p:txBody>
      </p:sp>
      <p:sp>
        <p:nvSpPr>
          <p:cNvPr id="287" name="Google Shape;287;p26"/>
          <p:cNvSpPr txBox="1"/>
          <p:nvPr/>
        </p:nvSpPr>
        <p:spPr>
          <a:xfrm>
            <a:off x="4739751" y="2973263"/>
            <a:ext cx="933600" cy="282900"/>
          </a:xfrm>
          <a:prstGeom prst="rect">
            <a:avLst/>
          </a:prstGeom>
          <a:solidFill>
            <a:srgbClr val="825F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lambda</a:t>
            </a:r>
            <a:endParaRPr sz="11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7"/>
          <p:cNvPicPr preferRelativeResize="0"/>
          <p:nvPr/>
        </p:nvPicPr>
        <p:blipFill>
          <a:blip r:embed="rId3">
            <a:alphaModFix/>
          </a:blip>
          <a:stretch>
            <a:fillRect/>
          </a:stretch>
        </p:blipFill>
        <p:spPr>
          <a:xfrm>
            <a:off x="3634300" y="1306800"/>
            <a:ext cx="3098326" cy="1859000"/>
          </a:xfrm>
          <a:prstGeom prst="rect">
            <a:avLst/>
          </a:prstGeom>
          <a:noFill/>
          <a:ln>
            <a:noFill/>
          </a:ln>
        </p:spPr>
      </p:pic>
      <p:sp>
        <p:nvSpPr>
          <p:cNvPr id="293" name="Google Shape;293;p27"/>
          <p:cNvSpPr txBox="1"/>
          <p:nvPr>
            <p:ph type="title"/>
          </p:nvPr>
        </p:nvSpPr>
        <p:spPr>
          <a:xfrm>
            <a:off x="311700" y="36882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Deep Neural Networks - Architecture &amp; Hyperparameters</a:t>
            </a:r>
            <a:endParaRPr b="0" sz="2500"/>
          </a:p>
        </p:txBody>
      </p:sp>
      <p:grpSp>
        <p:nvGrpSpPr>
          <p:cNvPr id="294" name="Google Shape;294;p27"/>
          <p:cNvGrpSpPr/>
          <p:nvPr/>
        </p:nvGrpSpPr>
        <p:grpSpPr>
          <a:xfrm>
            <a:off x="7096707" y="2721802"/>
            <a:ext cx="2058222" cy="2421101"/>
            <a:chOff x="6545250" y="2010200"/>
            <a:chExt cx="2610300" cy="3133300"/>
          </a:xfrm>
        </p:grpSpPr>
        <p:pic>
          <p:nvPicPr>
            <p:cNvPr id="295" name="Google Shape;295;p27"/>
            <p:cNvPicPr preferRelativeResize="0"/>
            <p:nvPr/>
          </p:nvPicPr>
          <p:blipFill>
            <a:blip r:embed="rId4">
              <a:alphaModFix/>
            </a:blip>
            <a:stretch>
              <a:fillRect/>
            </a:stretch>
          </p:blipFill>
          <p:spPr>
            <a:xfrm>
              <a:off x="6594600" y="2061375"/>
              <a:ext cx="2549400" cy="3082125"/>
            </a:xfrm>
            <a:prstGeom prst="rect">
              <a:avLst/>
            </a:prstGeom>
            <a:noFill/>
            <a:ln>
              <a:noFill/>
            </a:ln>
          </p:spPr>
        </p:pic>
        <p:sp>
          <p:nvSpPr>
            <p:cNvPr id="296" name="Google Shape;296;p27"/>
            <p:cNvSpPr/>
            <p:nvPr/>
          </p:nvSpPr>
          <p:spPr>
            <a:xfrm>
              <a:off x="6545250" y="2010200"/>
              <a:ext cx="2610300" cy="3130800"/>
            </a:xfrm>
            <a:prstGeom prst="rect">
              <a:avLst/>
            </a:prstGeom>
            <a:gradFill>
              <a:gsLst>
                <a:gs pos="0">
                  <a:schemeClr val="lt1"/>
                </a:gs>
                <a:gs pos="11000">
                  <a:schemeClr val="lt1"/>
                </a:gs>
                <a:gs pos="66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7"/>
          <p:cNvSpPr txBox="1"/>
          <p:nvPr/>
        </p:nvSpPr>
        <p:spPr>
          <a:xfrm>
            <a:off x="403025" y="941525"/>
            <a:ext cx="2751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F2328"/>
                </a:solidFill>
                <a:highlight>
                  <a:srgbClr val="FFFFFF"/>
                </a:highlight>
              </a:rPr>
              <a:t>Feed-Forward NN (w/out text data)</a:t>
            </a:r>
            <a:endParaRPr sz="1200">
              <a:solidFill>
                <a:srgbClr val="1F2328"/>
              </a:solidFill>
              <a:highlight>
                <a:srgbClr val="FFFFFF"/>
              </a:highlight>
            </a:endParaRPr>
          </a:p>
        </p:txBody>
      </p:sp>
      <p:cxnSp>
        <p:nvCxnSpPr>
          <p:cNvPr id="298" name="Google Shape;298;p27"/>
          <p:cNvCxnSpPr/>
          <p:nvPr/>
        </p:nvCxnSpPr>
        <p:spPr>
          <a:xfrm>
            <a:off x="407075" y="1310825"/>
            <a:ext cx="2781300" cy="0"/>
          </a:xfrm>
          <a:prstGeom prst="straightConnector1">
            <a:avLst/>
          </a:prstGeom>
          <a:noFill/>
          <a:ln cap="flat" cmpd="sng" w="9525">
            <a:solidFill>
              <a:schemeClr val="dk2"/>
            </a:solidFill>
            <a:prstDash val="solid"/>
            <a:round/>
            <a:headEnd len="med" w="med" type="none"/>
            <a:tailEnd len="med" w="med" type="none"/>
          </a:ln>
        </p:spPr>
      </p:cxnSp>
      <p:sp>
        <p:nvSpPr>
          <p:cNvPr id="299" name="Google Shape;299;p27"/>
          <p:cNvSpPr txBox="1"/>
          <p:nvPr/>
        </p:nvSpPr>
        <p:spPr>
          <a:xfrm>
            <a:off x="3746525" y="941525"/>
            <a:ext cx="297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F2328"/>
                </a:solidFill>
                <a:highlight>
                  <a:srgbClr val="FFFFFF"/>
                </a:highlight>
              </a:rPr>
              <a:t>TabNet (w/out text data)</a:t>
            </a:r>
            <a:endParaRPr sz="1200">
              <a:solidFill>
                <a:srgbClr val="1F2328"/>
              </a:solidFill>
              <a:highlight>
                <a:srgbClr val="FFFFFF"/>
              </a:highlight>
            </a:endParaRPr>
          </a:p>
        </p:txBody>
      </p:sp>
      <p:cxnSp>
        <p:nvCxnSpPr>
          <p:cNvPr id="300" name="Google Shape;300;p27"/>
          <p:cNvCxnSpPr/>
          <p:nvPr/>
        </p:nvCxnSpPr>
        <p:spPr>
          <a:xfrm flipH="1" rot="10800000">
            <a:off x="3574725" y="1299725"/>
            <a:ext cx="3217500" cy="1110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27"/>
          <p:cNvSpPr txBox="1"/>
          <p:nvPr/>
        </p:nvSpPr>
        <p:spPr>
          <a:xfrm>
            <a:off x="3698150" y="3165800"/>
            <a:ext cx="321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F2328"/>
                </a:solidFill>
                <a:highlight>
                  <a:srgbClr val="FFFFFF"/>
                </a:highlight>
              </a:rPr>
              <a:t>Voting </a:t>
            </a:r>
            <a:r>
              <a:rPr b="1" lang="en" sz="1200">
                <a:solidFill>
                  <a:srgbClr val="1F2328"/>
                </a:solidFill>
                <a:highlight>
                  <a:srgbClr val="FFFFFF"/>
                </a:highlight>
              </a:rPr>
              <a:t>Ensemble (FFNN + TabNet)</a:t>
            </a:r>
            <a:endParaRPr b="1" sz="1200">
              <a:solidFill>
                <a:srgbClr val="1F2328"/>
              </a:solidFill>
              <a:highlight>
                <a:srgbClr val="FFFFFF"/>
              </a:highlight>
            </a:endParaRPr>
          </a:p>
        </p:txBody>
      </p:sp>
      <p:cxnSp>
        <p:nvCxnSpPr>
          <p:cNvPr id="302" name="Google Shape;302;p27"/>
          <p:cNvCxnSpPr/>
          <p:nvPr/>
        </p:nvCxnSpPr>
        <p:spPr>
          <a:xfrm flipH="1" rot="10800000">
            <a:off x="3585850" y="3510375"/>
            <a:ext cx="3295500" cy="20700"/>
          </a:xfrm>
          <a:prstGeom prst="straightConnector1">
            <a:avLst/>
          </a:prstGeom>
          <a:noFill/>
          <a:ln cap="flat" cmpd="sng" w="9525">
            <a:solidFill>
              <a:schemeClr val="dk2"/>
            </a:solidFill>
            <a:prstDash val="solid"/>
            <a:round/>
            <a:headEnd len="med" w="med" type="none"/>
            <a:tailEnd len="med" w="med" type="none"/>
          </a:ln>
        </p:spPr>
      </p:cxnSp>
      <p:sp>
        <p:nvSpPr>
          <p:cNvPr id="303" name="Google Shape;303;p27"/>
          <p:cNvSpPr txBox="1"/>
          <p:nvPr/>
        </p:nvSpPr>
        <p:spPr>
          <a:xfrm>
            <a:off x="311700" y="4525800"/>
            <a:ext cx="2751900" cy="6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a:solidFill>
                  <a:srgbClr val="990000"/>
                </a:solidFill>
              </a:rPr>
              <a:t>❌ </a:t>
            </a:r>
            <a:r>
              <a:rPr i="1" lang="en" sz="1200">
                <a:solidFill>
                  <a:srgbClr val="990000"/>
                </a:solidFill>
              </a:rPr>
              <a:t>Features, activation function, batch normalization, </a:t>
            </a:r>
            <a:r>
              <a:rPr i="1" lang="en" sz="1200">
                <a:solidFill>
                  <a:srgbClr val="990000"/>
                </a:solidFill>
              </a:rPr>
              <a:t>weight</a:t>
            </a:r>
            <a:r>
              <a:rPr i="1" lang="en" sz="1200">
                <a:solidFill>
                  <a:srgbClr val="990000"/>
                </a:solidFill>
              </a:rPr>
              <a:t> decay</a:t>
            </a:r>
            <a:endParaRPr i="1" sz="800">
              <a:solidFill>
                <a:srgbClr val="990000"/>
              </a:solidFill>
            </a:endParaRPr>
          </a:p>
        </p:txBody>
      </p:sp>
      <p:pic>
        <p:nvPicPr>
          <p:cNvPr id="304" name="Google Shape;304;p27"/>
          <p:cNvPicPr preferRelativeResize="0"/>
          <p:nvPr/>
        </p:nvPicPr>
        <p:blipFill rotWithShape="1">
          <a:blip r:embed="rId5">
            <a:alphaModFix/>
          </a:blip>
          <a:srcRect b="0" l="3984" r="0" t="0"/>
          <a:stretch/>
        </p:blipFill>
        <p:spPr>
          <a:xfrm>
            <a:off x="3551600" y="3531075"/>
            <a:ext cx="3364051" cy="1612425"/>
          </a:xfrm>
          <a:prstGeom prst="rect">
            <a:avLst/>
          </a:prstGeom>
          <a:noFill/>
          <a:ln>
            <a:noFill/>
          </a:ln>
        </p:spPr>
      </p:pic>
      <p:sp>
        <p:nvSpPr>
          <p:cNvPr id="305" name="Google Shape;305;p27"/>
          <p:cNvSpPr txBox="1"/>
          <p:nvPr/>
        </p:nvSpPr>
        <p:spPr>
          <a:xfrm>
            <a:off x="5355225" y="1310825"/>
            <a:ext cx="1437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rgbClr val="990000"/>
                </a:solidFill>
              </a:rPr>
              <a:t>Validation loss</a:t>
            </a:r>
            <a:endParaRPr b="1" sz="1000">
              <a:solidFill>
                <a:srgbClr val="990000"/>
              </a:solidFill>
            </a:endParaRPr>
          </a:p>
        </p:txBody>
      </p:sp>
      <p:sp>
        <p:nvSpPr>
          <p:cNvPr id="306" name="Google Shape;306;p27"/>
          <p:cNvSpPr/>
          <p:nvPr/>
        </p:nvSpPr>
        <p:spPr>
          <a:xfrm>
            <a:off x="6391475" y="4863575"/>
            <a:ext cx="400800" cy="174900"/>
          </a:xfrm>
          <a:prstGeom prst="rect">
            <a:avLst/>
          </a:prstGeom>
          <a:no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7"/>
          <p:cNvPicPr preferRelativeResize="0"/>
          <p:nvPr/>
        </p:nvPicPr>
        <p:blipFill>
          <a:blip r:embed="rId6">
            <a:alphaModFix/>
          </a:blip>
          <a:stretch>
            <a:fillRect/>
          </a:stretch>
        </p:blipFill>
        <p:spPr>
          <a:xfrm>
            <a:off x="495350" y="1344023"/>
            <a:ext cx="2384600" cy="3159951"/>
          </a:xfrm>
          <a:prstGeom prst="rect">
            <a:avLst/>
          </a:prstGeom>
          <a:noFill/>
          <a:ln>
            <a:noFill/>
          </a:ln>
        </p:spPr>
      </p:pic>
      <p:sp>
        <p:nvSpPr>
          <p:cNvPr id="308" name="Google Shape;308;p27"/>
          <p:cNvSpPr txBox="1"/>
          <p:nvPr/>
        </p:nvSpPr>
        <p:spPr>
          <a:xfrm>
            <a:off x="407075" y="1310825"/>
            <a:ext cx="217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990000"/>
                </a:solidFill>
              </a:rPr>
              <a:t>Weighted F1-Score (val set)</a:t>
            </a:r>
            <a:endParaRPr b="1" sz="1000">
              <a:solidFill>
                <a:srgbClr val="99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type="title"/>
          </p:nvPr>
        </p:nvSpPr>
        <p:spPr>
          <a:xfrm>
            <a:off x="311700" y="36882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Summary of Results  </a:t>
            </a:r>
            <a:endParaRPr b="0" sz="2500"/>
          </a:p>
        </p:txBody>
      </p:sp>
      <p:graphicFrame>
        <p:nvGraphicFramePr>
          <p:cNvPr id="314" name="Google Shape;314;p28"/>
          <p:cNvGraphicFramePr/>
          <p:nvPr/>
        </p:nvGraphicFramePr>
        <p:xfrm>
          <a:off x="610775" y="1063100"/>
          <a:ext cx="3000000" cy="3000000"/>
        </p:xfrm>
        <a:graphic>
          <a:graphicData uri="http://schemas.openxmlformats.org/drawingml/2006/table">
            <a:tbl>
              <a:tblPr>
                <a:noFill/>
                <a:tableStyleId>{D75B6AE5-3F56-4741-A347-55762D85616B}</a:tableStyleId>
              </a:tblPr>
              <a:tblGrid>
                <a:gridCol w="3161975"/>
                <a:gridCol w="1290125"/>
                <a:gridCol w="1245550"/>
              </a:tblGrid>
              <a:tr h="822175">
                <a:tc>
                  <a:txBody>
                    <a:bodyPr/>
                    <a:lstStyle/>
                    <a:p>
                      <a:pPr indent="0" lvl="0" marL="0" rtl="0" algn="l">
                        <a:spcBef>
                          <a:spcPts val="0"/>
                        </a:spcBef>
                        <a:spcAft>
                          <a:spcPts val="0"/>
                        </a:spcAft>
                        <a:buNone/>
                      </a:pPr>
                      <a:r>
                        <a:t/>
                      </a:r>
                      <a:endParaRPr sz="11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1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rPr>
                        <a:t>Test Set: weighted-F1 score</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0250">
                <a:tc>
                  <a:txBody>
                    <a:bodyPr/>
                    <a:lstStyle/>
                    <a:p>
                      <a:pPr indent="0" lvl="0" marL="0" rtl="0" algn="l">
                        <a:spcBef>
                          <a:spcPts val="0"/>
                        </a:spcBef>
                        <a:spcAft>
                          <a:spcPts val="0"/>
                        </a:spcAft>
                        <a:buNone/>
                      </a:pPr>
                      <a:r>
                        <a:rPr lang="en" sz="1100">
                          <a:solidFill>
                            <a:schemeClr val="lt1"/>
                          </a:solidFill>
                        </a:rPr>
                        <a:t>Baseline Majority Predictor</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0.10</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0.12</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r>
              <a:tr h="97800">
                <a:tc>
                  <a:txBody>
                    <a:bodyPr/>
                    <a:lstStyle/>
                    <a:p>
                      <a:pPr indent="0" lvl="0" marL="0" rtl="0" algn="l">
                        <a:spcBef>
                          <a:spcPts val="0"/>
                        </a:spcBef>
                        <a:spcAft>
                          <a:spcPts val="0"/>
                        </a:spcAft>
                        <a:buNone/>
                      </a:pPr>
                      <a:r>
                        <a:t/>
                      </a:r>
                      <a:endParaRPr sz="100">
                        <a:solidFill>
                          <a:schemeClr val="lt1"/>
                        </a:solidFill>
                      </a:endParaRPr>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
                        <a:solidFill>
                          <a:schemeClr val="lt1"/>
                        </a:solidFill>
                      </a:endParaRPr>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00">
                        <a:solidFill>
                          <a:schemeClr val="lt1"/>
                        </a:solidFill>
                      </a:endParaRPr>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420250">
                <a:tc>
                  <a:txBody>
                    <a:bodyPr/>
                    <a:lstStyle/>
                    <a:p>
                      <a:pPr indent="0" lvl="0" marL="0" rtl="0" algn="l">
                        <a:spcBef>
                          <a:spcPts val="0"/>
                        </a:spcBef>
                        <a:spcAft>
                          <a:spcPts val="0"/>
                        </a:spcAft>
                        <a:buNone/>
                      </a:pPr>
                      <a:r>
                        <a:rPr lang="en" sz="1100">
                          <a:solidFill>
                            <a:schemeClr val="lt1"/>
                          </a:solidFill>
                        </a:rPr>
                        <a:t>Decision Tree</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988F">
                        <a:alpha val="66670"/>
                      </a:srgbClr>
                    </a:solidFill>
                  </a:tcPr>
                </a:tc>
                <a:tc>
                  <a:txBody>
                    <a:bodyPr/>
                    <a:lstStyle/>
                    <a:p>
                      <a:pPr indent="0" lvl="0" marL="0" rtl="0" algn="ctr">
                        <a:spcBef>
                          <a:spcPts val="0"/>
                        </a:spcBef>
                        <a:spcAft>
                          <a:spcPts val="0"/>
                        </a:spcAft>
                        <a:buNone/>
                      </a:pPr>
                      <a:r>
                        <a:rPr lang="en" sz="1100">
                          <a:solidFill>
                            <a:schemeClr val="lt1"/>
                          </a:solidFill>
                        </a:rPr>
                        <a:t>0.38</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988F">
                        <a:alpha val="66670"/>
                      </a:srgbClr>
                    </a:solidFill>
                  </a:tcPr>
                </a:tc>
                <a:tc>
                  <a:txBody>
                    <a:bodyPr/>
                    <a:lstStyle/>
                    <a:p>
                      <a:pPr indent="0" lvl="0" marL="0" rtl="0" algn="ctr">
                        <a:spcBef>
                          <a:spcPts val="0"/>
                        </a:spcBef>
                        <a:spcAft>
                          <a:spcPts val="0"/>
                        </a:spcAft>
                        <a:buNone/>
                      </a:pPr>
                      <a:r>
                        <a:rPr lang="en" sz="1100">
                          <a:solidFill>
                            <a:schemeClr val="lt1"/>
                          </a:solidFill>
                        </a:rPr>
                        <a:t>0.36</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988F">
                        <a:alpha val="66670"/>
                      </a:srgbClr>
                    </a:solidFill>
                  </a:tcPr>
                </a:tc>
              </a:tr>
              <a:tr h="420250">
                <a:tc>
                  <a:txBody>
                    <a:bodyPr/>
                    <a:lstStyle/>
                    <a:p>
                      <a:pPr indent="0" lvl="0" marL="0" rtl="0" algn="l">
                        <a:spcBef>
                          <a:spcPts val="0"/>
                        </a:spcBef>
                        <a:spcAft>
                          <a:spcPts val="0"/>
                        </a:spcAft>
                        <a:buNone/>
                      </a:pPr>
                      <a:r>
                        <a:rPr lang="en" sz="1100">
                          <a:solidFill>
                            <a:schemeClr val="lt1"/>
                          </a:solidFill>
                        </a:rPr>
                        <a:t>XGBoost</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988F">
                        <a:alpha val="66670"/>
                      </a:srgbClr>
                    </a:solidFill>
                  </a:tcPr>
                </a:tc>
                <a:tc>
                  <a:txBody>
                    <a:bodyPr/>
                    <a:lstStyle/>
                    <a:p>
                      <a:pPr indent="0" lvl="0" marL="0" rtl="0" algn="ctr">
                        <a:spcBef>
                          <a:spcPts val="0"/>
                        </a:spcBef>
                        <a:spcAft>
                          <a:spcPts val="0"/>
                        </a:spcAft>
                        <a:buNone/>
                      </a:pPr>
                      <a:r>
                        <a:rPr lang="en" sz="1100">
                          <a:solidFill>
                            <a:schemeClr val="lt1"/>
                          </a:solidFill>
                        </a:rPr>
                        <a:t>0.41+</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988F">
                        <a:alpha val="66670"/>
                      </a:srgbClr>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lt1"/>
                          </a:solidFill>
                        </a:rPr>
                        <a:t>0.41+</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988F">
                        <a:alpha val="66670"/>
                      </a:srgbClr>
                    </a:solidFill>
                  </a:tcPr>
                </a:tc>
              </a:tr>
              <a:tr h="119900">
                <a:tc>
                  <a:txBody>
                    <a:bodyPr/>
                    <a:lstStyle/>
                    <a:p>
                      <a:pPr indent="0" lvl="0" marL="0" rtl="0" algn="l">
                        <a:spcBef>
                          <a:spcPts val="0"/>
                        </a:spcBef>
                        <a:spcAft>
                          <a:spcPts val="0"/>
                        </a:spcAft>
                        <a:buNone/>
                      </a:pPr>
                      <a:r>
                        <a:t/>
                      </a:r>
                      <a:endParaRPr sz="100"/>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0250">
                <a:tc>
                  <a:txBody>
                    <a:bodyPr/>
                    <a:lstStyle/>
                    <a:p>
                      <a:pPr indent="0" lvl="0" marL="0" rtl="0" algn="l">
                        <a:spcBef>
                          <a:spcPts val="0"/>
                        </a:spcBef>
                        <a:spcAft>
                          <a:spcPts val="0"/>
                        </a:spcAft>
                        <a:buNone/>
                      </a:pPr>
                      <a:r>
                        <a:rPr lang="en" sz="1100">
                          <a:solidFill>
                            <a:schemeClr val="lt1"/>
                          </a:solidFill>
                        </a:rPr>
                        <a:t>Feedforward Neural Network</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~0.35</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~0.30</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r>
              <a:tr h="119900">
                <a:tc>
                  <a:txBody>
                    <a:bodyPr/>
                    <a:lstStyle/>
                    <a:p>
                      <a:pPr indent="0" lvl="0" marL="0" rtl="0" algn="l">
                        <a:spcBef>
                          <a:spcPts val="0"/>
                        </a:spcBef>
                        <a:spcAft>
                          <a:spcPts val="0"/>
                        </a:spcAft>
                        <a:buNone/>
                      </a:pPr>
                      <a:r>
                        <a:t/>
                      </a:r>
                      <a:endParaRPr sz="100"/>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0250">
                <a:tc>
                  <a:txBody>
                    <a:bodyPr/>
                    <a:lstStyle/>
                    <a:p>
                      <a:pPr indent="0" lvl="0" marL="0" rtl="0" algn="l">
                        <a:spcBef>
                          <a:spcPts val="0"/>
                        </a:spcBef>
                        <a:spcAft>
                          <a:spcPts val="0"/>
                        </a:spcAft>
                        <a:buNone/>
                      </a:pPr>
                      <a:r>
                        <a:rPr lang="en" sz="1100">
                          <a:solidFill>
                            <a:schemeClr val="lt1"/>
                          </a:solidFill>
                        </a:rPr>
                        <a:t>Transformers: TabNet</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988F">
                        <a:alpha val="66670"/>
                      </a:srgbClr>
                    </a:solidFill>
                  </a:tcPr>
                </a:tc>
                <a:tc>
                  <a:txBody>
                    <a:bodyPr/>
                    <a:lstStyle/>
                    <a:p>
                      <a:pPr indent="0" lvl="0" marL="0" rtl="0" algn="ctr">
                        <a:spcBef>
                          <a:spcPts val="0"/>
                        </a:spcBef>
                        <a:spcAft>
                          <a:spcPts val="0"/>
                        </a:spcAft>
                        <a:buNone/>
                      </a:pPr>
                      <a:r>
                        <a:rPr lang="en" sz="1100">
                          <a:solidFill>
                            <a:schemeClr val="lt1"/>
                          </a:solidFill>
                        </a:rPr>
                        <a:t>0.29</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988F">
                        <a:alpha val="66670"/>
                      </a:srgbClr>
                    </a:solidFill>
                  </a:tcPr>
                </a:tc>
                <a:tc>
                  <a:txBody>
                    <a:bodyPr/>
                    <a:lstStyle/>
                    <a:p>
                      <a:pPr indent="0" lvl="0" marL="0" rtl="0" algn="ctr">
                        <a:spcBef>
                          <a:spcPts val="0"/>
                        </a:spcBef>
                        <a:spcAft>
                          <a:spcPts val="0"/>
                        </a:spcAft>
                        <a:buNone/>
                      </a:pPr>
                      <a:r>
                        <a:rPr lang="en" sz="1100">
                          <a:solidFill>
                            <a:schemeClr val="lt1"/>
                          </a:solidFill>
                        </a:rPr>
                        <a:t>0.29</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F988F">
                        <a:alpha val="66670"/>
                      </a:srgbClr>
                    </a:solidFill>
                  </a:tcPr>
                </a:tc>
              </a:tr>
              <a:tr h="119900">
                <a:tc>
                  <a:txBody>
                    <a:bodyPr/>
                    <a:lstStyle/>
                    <a:p>
                      <a:pPr indent="0" lvl="0" marL="0" rtl="0" algn="l">
                        <a:spcBef>
                          <a:spcPts val="0"/>
                        </a:spcBef>
                        <a:spcAft>
                          <a:spcPts val="0"/>
                        </a:spcAft>
                        <a:buNone/>
                      </a:pPr>
                      <a:r>
                        <a:t/>
                      </a:r>
                      <a:endParaRPr sz="100"/>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00"/>
                    </a:p>
                  </a:txBody>
                  <a:tcPr marT="0" marB="0"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0250">
                <a:tc>
                  <a:txBody>
                    <a:bodyPr/>
                    <a:lstStyle/>
                    <a:p>
                      <a:pPr indent="0" lvl="0" marL="0" rtl="0" algn="l">
                        <a:spcBef>
                          <a:spcPts val="0"/>
                        </a:spcBef>
                        <a:spcAft>
                          <a:spcPts val="0"/>
                        </a:spcAft>
                        <a:buNone/>
                      </a:pPr>
                      <a:r>
                        <a:rPr b="1" lang="en" sz="1100">
                          <a:solidFill>
                            <a:schemeClr val="lt1"/>
                          </a:solidFill>
                        </a:rPr>
                        <a:t>Ensemble: FFNN + TabNet + XGBoost</a:t>
                      </a:r>
                      <a:endParaRPr b="1"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835F50">
                        <a:alpha val="90480"/>
                      </a:srgbClr>
                    </a:solidFill>
                  </a:tcPr>
                </a:tc>
                <a:tc>
                  <a:txBody>
                    <a:bodyPr/>
                    <a:lstStyle/>
                    <a:p>
                      <a:pPr indent="0" lvl="0" marL="0" rtl="0" algn="ctr">
                        <a:spcBef>
                          <a:spcPts val="0"/>
                        </a:spcBef>
                        <a:spcAft>
                          <a:spcPts val="0"/>
                        </a:spcAft>
                        <a:buNone/>
                      </a:pPr>
                      <a:r>
                        <a:rPr b="1" lang="en" sz="1100">
                          <a:solidFill>
                            <a:schemeClr val="lt1"/>
                          </a:solidFill>
                        </a:rPr>
                        <a:t>~0.40</a:t>
                      </a:r>
                      <a:endParaRPr b="1"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835F50">
                        <a:alpha val="90480"/>
                      </a:srgbClr>
                    </a:solidFill>
                  </a:tcPr>
                </a:tc>
                <a:tc>
                  <a:txBody>
                    <a:bodyPr/>
                    <a:lstStyle/>
                    <a:p>
                      <a:pPr indent="0" lvl="0" marL="0" rtl="0" algn="ctr">
                        <a:spcBef>
                          <a:spcPts val="0"/>
                        </a:spcBef>
                        <a:spcAft>
                          <a:spcPts val="0"/>
                        </a:spcAft>
                        <a:buNone/>
                      </a:pPr>
                      <a:r>
                        <a:rPr b="1" lang="en" sz="1100">
                          <a:solidFill>
                            <a:schemeClr val="lt1"/>
                          </a:solidFill>
                        </a:rPr>
                        <a:t>~0.40</a:t>
                      </a:r>
                      <a:endParaRPr b="1"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835F50">
                        <a:alpha val="90480"/>
                      </a:srgbClr>
                    </a:solidFill>
                  </a:tcPr>
                </a:tc>
              </a:tr>
            </a:tbl>
          </a:graphicData>
        </a:graphic>
      </p:graphicFrame>
      <p:sp>
        <p:nvSpPr>
          <p:cNvPr id="315" name="Google Shape;315;p28"/>
          <p:cNvSpPr txBox="1"/>
          <p:nvPr/>
        </p:nvSpPr>
        <p:spPr>
          <a:xfrm>
            <a:off x="3772750" y="1139300"/>
            <a:ext cx="1256100" cy="651000"/>
          </a:xfrm>
          <a:prstGeom prst="rect">
            <a:avLst/>
          </a:prstGeom>
          <a:solidFill>
            <a:srgbClr val="C49C6E">
              <a:alpha val="70630"/>
            </a:srgbClr>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lt1"/>
                </a:solidFill>
              </a:rPr>
              <a:t>Val Set: </a:t>
            </a:r>
            <a:endParaRPr b="1" sz="1200">
              <a:solidFill>
                <a:schemeClr val="lt1"/>
              </a:solidFill>
            </a:endParaRPr>
          </a:p>
          <a:p>
            <a:pPr indent="0" lvl="0" marL="0" rtl="0" algn="ctr">
              <a:lnSpc>
                <a:spcPct val="115000"/>
              </a:lnSpc>
              <a:spcBef>
                <a:spcPts val="0"/>
              </a:spcBef>
              <a:spcAft>
                <a:spcPts val="0"/>
              </a:spcAft>
              <a:buNone/>
            </a:pPr>
            <a:r>
              <a:rPr b="1" lang="en" sz="1200">
                <a:solidFill>
                  <a:schemeClr val="lt1"/>
                </a:solidFill>
              </a:rPr>
              <a:t>weighted-F1 score</a:t>
            </a:r>
            <a:endParaRPr b="1" sz="1200">
              <a:solidFill>
                <a:schemeClr val="lt1"/>
              </a:solidFill>
            </a:endParaRPr>
          </a:p>
        </p:txBody>
      </p:sp>
      <p:sp>
        <p:nvSpPr>
          <p:cNvPr id="316" name="Google Shape;316;p28"/>
          <p:cNvSpPr txBox="1"/>
          <p:nvPr/>
        </p:nvSpPr>
        <p:spPr>
          <a:xfrm>
            <a:off x="5096850" y="1139300"/>
            <a:ext cx="1211700" cy="651000"/>
          </a:xfrm>
          <a:prstGeom prst="rect">
            <a:avLst/>
          </a:prstGeom>
          <a:solidFill>
            <a:srgbClr val="C49C6E">
              <a:alpha val="70630"/>
            </a:srgbClr>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rPr>
              <a:t>Test</a:t>
            </a:r>
            <a:r>
              <a:rPr b="1" lang="en" sz="1200">
                <a:solidFill>
                  <a:schemeClr val="lt1"/>
                </a:solidFill>
              </a:rPr>
              <a:t> Set: </a:t>
            </a:r>
            <a:endParaRPr b="1" sz="1200">
              <a:solidFill>
                <a:schemeClr val="lt1"/>
              </a:solidFill>
            </a:endParaRPr>
          </a:p>
          <a:p>
            <a:pPr indent="0" lvl="0" marL="0" rtl="0" algn="ctr">
              <a:lnSpc>
                <a:spcPct val="115000"/>
              </a:lnSpc>
              <a:spcBef>
                <a:spcPts val="0"/>
              </a:spcBef>
              <a:spcAft>
                <a:spcPts val="0"/>
              </a:spcAft>
              <a:buNone/>
            </a:pPr>
            <a:r>
              <a:rPr b="1" lang="en" sz="1200">
                <a:solidFill>
                  <a:schemeClr val="lt1"/>
                </a:solidFill>
              </a:rPr>
              <a:t>weighted-F1 score</a:t>
            </a:r>
            <a:endParaRPr b="1" sz="1200">
              <a:solidFill>
                <a:schemeClr val="lt1"/>
              </a:solidFill>
            </a:endParaRPr>
          </a:p>
        </p:txBody>
      </p:sp>
      <p:grpSp>
        <p:nvGrpSpPr>
          <p:cNvPr id="317" name="Google Shape;317;p28"/>
          <p:cNvGrpSpPr/>
          <p:nvPr/>
        </p:nvGrpSpPr>
        <p:grpSpPr>
          <a:xfrm>
            <a:off x="6308424" y="1790373"/>
            <a:ext cx="2791071" cy="3342710"/>
            <a:chOff x="-26000" y="2099100"/>
            <a:chExt cx="2587200" cy="3144600"/>
          </a:xfrm>
        </p:grpSpPr>
        <p:pic>
          <p:nvPicPr>
            <p:cNvPr id="318" name="Google Shape;318;p28"/>
            <p:cNvPicPr preferRelativeResize="0"/>
            <p:nvPr/>
          </p:nvPicPr>
          <p:blipFill>
            <a:blip r:embed="rId3">
              <a:alphaModFix/>
            </a:blip>
            <a:stretch>
              <a:fillRect/>
            </a:stretch>
          </p:blipFill>
          <p:spPr>
            <a:xfrm>
              <a:off x="51" y="2099100"/>
              <a:ext cx="2535088" cy="3044399"/>
            </a:xfrm>
            <a:prstGeom prst="rect">
              <a:avLst/>
            </a:prstGeom>
            <a:noFill/>
            <a:ln>
              <a:noFill/>
            </a:ln>
          </p:spPr>
        </p:pic>
        <p:sp>
          <p:nvSpPr>
            <p:cNvPr id="319" name="Google Shape;319;p28"/>
            <p:cNvSpPr/>
            <p:nvPr/>
          </p:nvSpPr>
          <p:spPr>
            <a:xfrm rot="10800000">
              <a:off x="-26000" y="2099100"/>
              <a:ext cx="2587200" cy="3144600"/>
            </a:xfrm>
            <a:prstGeom prst="rect">
              <a:avLst/>
            </a:prstGeom>
            <a:gradFill>
              <a:gsLst>
                <a:gs pos="0">
                  <a:schemeClr val="lt1"/>
                </a:gs>
                <a:gs pos="17000">
                  <a:schemeClr val="lt1"/>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txBox="1"/>
          <p:nvPr>
            <p:ph type="title"/>
          </p:nvPr>
        </p:nvSpPr>
        <p:spPr>
          <a:xfrm>
            <a:off x="311700" y="36882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Key </a:t>
            </a:r>
            <a:r>
              <a:rPr b="0" lang="en" sz="2500"/>
              <a:t>Takeaways</a:t>
            </a:r>
            <a:r>
              <a:rPr b="0" lang="en" sz="2500"/>
              <a:t> from Models</a:t>
            </a:r>
            <a:endParaRPr b="0" sz="2500"/>
          </a:p>
        </p:txBody>
      </p:sp>
      <p:grpSp>
        <p:nvGrpSpPr>
          <p:cNvPr id="325" name="Google Shape;325;p29"/>
          <p:cNvGrpSpPr/>
          <p:nvPr/>
        </p:nvGrpSpPr>
        <p:grpSpPr>
          <a:xfrm>
            <a:off x="5268115" y="2288251"/>
            <a:ext cx="3952074" cy="2855246"/>
            <a:chOff x="4418900" y="1539750"/>
            <a:chExt cx="4725100" cy="3603744"/>
          </a:xfrm>
        </p:grpSpPr>
        <p:pic>
          <p:nvPicPr>
            <p:cNvPr id="326" name="Google Shape;326;p29"/>
            <p:cNvPicPr preferRelativeResize="0"/>
            <p:nvPr/>
          </p:nvPicPr>
          <p:blipFill rotWithShape="1">
            <a:blip r:embed="rId3">
              <a:alphaModFix/>
            </a:blip>
            <a:srcRect b="0" l="13418" r="3855" t="0"/>
            <a:stretch/>
          </p:blipFill>
          <p:spPr>
            <a:xfrm>
              <a:off x="5030800" y="1539750"/>
              <a:ext cx="4113200" cy="3603744"/>
            </a:xfrm>
            <a:prstGeom prst="rect">
              <a:avLst/>
            </a:prstGeom>
            <a:noFill/>
            <a:ln>
              <a:noFill/>
            </a:ln>
          </p:spPr>
        </p:pic>
        <p:sp>
          <p:nvSpPr>
            <p:cNvPr id="327" name="Google Shape;327;p29"/>
            <p:cNvSpPr/>
            <p:nvPr/>
          </p:nvSpPr>
          <p:spPr>
            <a:xfrm>
              <a:off x="4418900" y="1797850"/>
              <a:ext cx="4619100" cy="3345600"/>
            </a:xfrm>
            <a:prstGeom prst="rect">
              <a:avLst/>
            </a:prstGeom>
            <a:gradFill>
              <a:gsLst>
                <a:gs pos="0">
                  <a:schemeClr val="lt1"/>
                </a:gs>
                <a:gs pos="5000">
                  <a:schemeClr val="lt1"/>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28" name="Google Shape;328;p29"/>
          <p:cNvGraphicFramePr/>
          <p:nvPr/>
        </p:nvGraphicFramePr>
        <p:xfrm>
          <a:off x="629925" y="2480175"/>
          <a:ext cx="3000000" cy="3000000"/>
        </p:xfrm>
        <a:graphic>
          <a:graphicData uri="http://schemas.openxmlformats.org/drawingml/2006/table">
            <a:tbl>
              <a:tblPr>
                <a:noFill/>
                <a:tableStyleId>{D75B6AE5-3F56-4741-A347-55762D85616B}</a:tableStyleId>
              </a:tblPr>
              <a:tblGrid>
                <a:gridCol w="2867450"/>
                <a:gridCol w="1169975"/>
                <a:gridCol w="1129550"/>
              </a:tblGrid>
              <a:tr h="350500">
                <a:tc>
                  <a:txBody>
                    <a:bodyPr/>
                    <a:lstStyle/>
                    <a:p>
                      <a:pPr indent="0" lvl="0" marL="0" rtl="0" algn="l">
                        <a:spcBef>
                          <a:spcPts val="0"/>
                        </a:spcBef>
                        <a:spcAft>
                          <a:spcPts val="0"/>
                        </a:spcAft>
                        <a:buNone/>
                      </a:pPr>
                      <a:r>
                        <a:rPr lang="en" sz="1100">
                          <a:solidFill>
                            <a:schemeClr val="lt1"/>
                          </a:solidFill>
                        </a:rPr>
                        <a:t>FFNN (numeric features only)</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0.37</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0.25</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r>
              <a:tr h="350500">
                <a:tc>
                  <a:txBody>
                    <a:bodyPr/>
                    <a:lstStyle/>
                    <a:p>
                      <a:pPr indent="0" lvl="0" marL="0" rtl="0" algn="l">
                        <a:spcBef>
                          <a:spcPts val="0"/>
                        </a:spcBef>
                        <a:spcAft>
                          <a:spcPts val="0"/>
                        </a:spcAft>
                        <a:buNone/>
                      </a:pPr>
                      <a:r>
                        <a:rPr lang="en" sz="1100">
                          <a:solidFill>
                            <a:schemeClr val="lt1"/>
                          </a:solidFill>
                        </a:rPr>
                        <a:t>FFNN (text description only - embedding)</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0.31</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0.33</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r>
              <a:tr h="350500">
                <a:tc>
                  <a:txBody>
                    <a:bodyPr/>
                    <a:lstStyle/>
                    <a:p>
                      <a:pPr indent="0" lvl="0" marL="0" rtl="0" algn="l">
                        <a:spcBef>
                          <a:spcPts val="0"/>
                        </a:spcBef>
                        <a:spcAft>
                          <a:spcPts val="0"/>
                        </a:spcAft>
                        <a:buNone/>
                      </a:pPr>
                      <a:r>
                        <a:rPr lang="en" sz="1100">
                          <a:solidFill>
                            <a:schemeClr val="lt1"/>
                          </a:solidFill>
                        </a:rPr>
                        <a:t>FFNN (text embeddings + numeric)</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0.34</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1100">
                          <a:solidFill>
                            <a:schemeClr val="lt1"/>
                          </a:solidFill>
                        </a:rPr>
                        <a:t>0.16</a:t>
                      </a:r>
                      <a:endParaRPr sz="11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r>
            </a:tbl>
          </a:graphicData>
        </a:graphic>
      </p:graphicFrame>
      <p:sp>
        <p:nvSpPr>
          <p:cNvPr id="329" name="Google Shape;329;p29"/>
          <p:cNvSpPr txBox="1"/>
          <p:nvPr/>
        </p:nvSpPr>
        <p:spPr>
          <a:xfrm>
            <a:off x="534700" y="1303400"/>
            <a:ext cx="600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1F2328"/>
                </a:solidFill>
                <a:highlight>
                  <a:srgbClr val="FFFFFF"/>
                </a:highlight>
              </a:rPr>
              <a:t>FFNN: suffering from overfitting and feature interference</a:t>
            </a:r>
            <a:endParaRPr sz="1500" u="sng">
              <a:solidFill>
                <a:srgbClr val="1F2328"/>
              </a:solidFill>
              <a:highlight>
                <a:srgbClr val="FFFFFF"/>
              </a:highlight>
            </a:endParaRPr>
          </a:p>
        </p:txBody>
      </p:sp>
      <p:sp>
        <p:nvSpPr>
          <p:cNvPr id="330" name="Google Shape;330;p29"/>
          <p:cNvSpPr txBox="1"/>
          <p:nvPr/>
        </p:nvSpPr>
        <p:spPr>
          <a:xfrm>
            <a:off x="534700" y="3743525"/>
            <a:ext cx="5033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rgbClr val="1F2328"/>
                </a:solidFill>
                <a:highlight>
                  <a:srgbClr val="FFFFFF"/>
                </a:highlight>
              </a:rPr>
              <a:t>Ways to improve model performance</a:t>
            </a:r>
            <a:endParaRPr sz="1500" u="sng">
              <a:solidFill>
                <a:srgbClr val="1F2328"/>
              </a:solidFill>
              <a:highlight>
                <a:srgbClr val="FFFFFF"/>
              </a:highlight>
            </a:endParaRPr>
          </a:p>
        </p:txBody>
      </p:sp>
      <p:sp>
        <p:nvSpPr>
          <p:cNvPr id="331" name="Google Shape;331;p29"/>
          <p:cNvSpPr/>
          <p:nvPr/>
        </p:nvSpPr>
        <p:spPr>
          <a:xfrm>
            <a:off x="1970325" y="4159025"/>
            <a:ext cx="1170000" cy="572700"/>
          </a:xfrm>
          <a:prstGeom prst="rect">
            <a:avLst/>
          </a:prstGeom>
          <a:solidFill>
            <a:srgbClr val="C49C6E">
              <a:alpha val="7063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FFFFFF"/>
                </a:solidFill>
              </a:rPr>
              <a:t>Model depth and width</a:t>
            </a:r>
            <a:endParaRPr b="1" sz="1100">
              <a:solidFill>
                <a:srgbClr val="FFFFFF"/>
              </a:solidFill>
            </a:endParaRPr>
          </a:p>
        </p:txBody>
      </p:sp>
      <p:sp>
        <p:nvSpPr>
          <p:cNvPr id="332" name="Google Shape;332;p29"/>
          <p:cNvSpPr/>
          <p:nvPr/>
        </p:nvSpPr>
        <p:spPr>
          <a:xfrm>
            <a:off x="3186800" y="4159025"/>
            <a:ext cx="1224300" cy="572700"/>
          </a:xfrm>
          <a:prstGeom prst="rect">
            <a:avLst/>
          </a:prstGeom>
          <a:solidFill>
            <a:srgbClr val="C49C6E">
              <a:alpha val="7063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FFFFFF"/>
                </a:solidFill>
              </a:rPr>
              <a:t>Regularization</a:t>
            </a:r>
            <a:endParaRPr b="1" sz="1100">
              <a:solidFill>
                <a:srgbClr val="FFFFFF"/>
              </a:solidFill>
            </a:endParaRPr>
          </a:p>
        </p:txBody>
      </p:sp>
      <p:sp>
        <p:nvSpPr>
          <p:cNvPr id="333" name="Google Shape;333;p29"/>
          <p:cNvSpPr/>
          <p:nvPr/>
        </p:nvSpPr>
        <p:spPr>
          <a:xfrm>
            <a:off x="4449529" y="4159025"/>
            <a:ext cx="1363200" cy="572700"/>
          </a:xfrm>
          <a:prstGeom prst="rect">
            <a:avLst/>
          </a:prstGeom>
          <a:solidFill>
            <a:srgbClr val="C49C6E">
              <a:alpha val="7063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FFFFFF"/>
                </a:solidFill>
              </a:rPr>
              <a:t>Learning Rate and Optimizer</a:t>
            </a:r>
            <a:endParaRPr b="1" sz="1100">
              <a:solidFill>
                <a:srgbClr val="FFFFFF"/>
              </a:solidFill>
            </a:endParaRPr>
          </a:p>
        </p:txBody>
      </p:sp>
      <p:sp>
        <p:nvSpPr>
          <p:cNvPr id="334" name="Google Shape;334;p29"/>
          <p:cNvSpPr/>
          <p:nvPr/>
        </p:nvSpPr>
        <p:spPr>
          <a:xfrm>
            <a:off x="560800" y="4159025"/>
            <a:ext cx="1363200" cy="572700"/>
          </a:xfrm>
          <a:prstGeom prst="rect">
            <a:avLst/>
          </a:prstGeom>
          <a:solidFill>
            <a:srgbClr val="C49C6E">
              <a:alpha val="7063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FFFFFF"/>
                </a:solidFill>
              </a:rPr>
              <a:t>Feature engineering</a:t>
            </a:r>
            <a:endParaRPr b="1" sz="1100">
              <a:solidFill>
                <a:srgbClr val="FFFFFF"/>
              </a:solidFill>
            </a:endParaRPr>
          </a:p>
        </p:txBody>
      </p:sp>
      <p:sp>
        <p:nvSpPr>
          <p:cNvPr id="335" name="Google Shape;335;p29"/>
          <p:cNvSpPr txBox="1"/>
          <p:nvPr/>
        </p:nvSpPr>
        <p:spPr>
          <a:xfrm>
            <a:off x="3505550" y="1774050"/>
            <a:ext cx="1118100" cy="651000"/>
          </a:xfrm>
          <a:prstGeom prst="rect">
            <a:avLst/>
          </a:prstGeom>
          <a:solidFill>
            <a:srgbClr val="C49C6E">
              <a:alpha val="70630"/>
            </a:srgbClr>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lt1"/>
                </a:solidFill>
              </a:rPr>
              <a:t>Val Set: </a:t>
            </a:r>
            <a:endParaRPr b="1" sz="1200">
              <a:solidFill>
                <a:schemeClr val="lt1"/>
              </a:solidFill>
            </a:endParaRPr>
          </a:p>
          <a:p>
            <a:pPr indent="0" lvl="0" marL="0" rtl="0" algn="ctr">
              <a:lnSpc>
                <a:spcPct val="115000"/>
              </a:lnSpc>
              <a:spcBef>
                <a:spcPts val="0"/>
              </a:spcBef>
              <a:spcAft>
                <a:spcPts val="0"/>
              </a:spcAft>
              <a:buNone/>
            </a:pPr>
            <a:r>
              <a:rPr b="1" lang="en" sz="1200">
                <a:solidFill>
                  <a:schemeClr val="lt1"/>
                </a:solidFill>
              </a:rPr>
              <a:t>weighted-F1 score</a:t>
            </a:r>
            <a:endParaRPr b="1" sz="1200">
              <a:solidFill>
                <a:schemeClr val="lt1"/>
              </a:solidFill>
            </a:endParaRPr>
          </a:p>
        </p:txBody>
      </p:sp>
      <p:sp>
        <p:nvSpPr>
          <p:cNvPr id="336" name="Google Shape;336;p29"/>
          <p:cNvSpPr txBox="1"/>
          <p:nvPr/>
        </p:nvSpPr>
        <p:spPr>
          <a:xfrm>
            <a:off x="4684383" y="1774050"/>
            <a:ext cx="1078800" cy="651000"/>
          </a:xfrm>
          <a:prstGeom prst="rect">
            <a:avLst/>
          </a:prstGeom>
          <a:solidFill>
            <a:srgbClr val="C49C6E">
              <a:alpha val="70630"/>
            </a:srgbClr>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rPr>
              <a:t>Test Set: </a:t>
            </a:r>
            <a:endParaRPr b="1" sz="1200">
              <a:solidFill>
                <a:schemeClr val="lt1"/>
              </a:solidFill>
            </a:endParaRPr>
          </a:p>
          <a:p>
            <a:pPr indent="0" lvl="0" marL="0" rtl="0" algn="ctr">
              <a:lnSpc>
                <a:spcPct val="115000"/>
              </a:lnSpc>
              <a:spcBef>
                <a:spcPts val="0"/>
              </a:spcBef>
              <a:spcAft>
                <a:spcPts val="0"/>
              </a:spcAft>
              <a:buNone/>
            </a:pPr>
            <a:r>
              <a:rPr b="1" lang="en" sz="1200">
                <a:solidFill>
                  <a:schemeClr val="lt1"/>
                </a:solidFill>
              </a:rPr>
              <a:t>weighted-F1 score</a:t>
            </a:r>
            <a:endParaRPr b="1" sz="12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0"/>
          <p:cNvPicPr preferRelativeResize="0"/>
          <p:nvPr/>
        </p:nvPicPr>
        <p:blipFill>
          <a:blip r:embed="rId3">
            <a:alphaModFix/>
          </a:blip>
          <a:stretch>
            <a:fillRect/>
          </a:stretch>
        </p:blipFill>
        <p:spPr>
          <a:xfrm>
            <a:off x="6316775" y="2356575"/>
            <a:ext cx="2827224" cy="2786925"/>
          </a:xfrm>
          <a:prstGeom prst="rect">
            <a:avLst/>
          </a:prstGeom>
          <a:noFill/>
          <a:ln>
            <a:noFill/>
          </a:ln>
        </p:spPr>
      </p:pic>
      <p:sp>
        <p:nvSpPr>
          <p:cNvPr id="342" name="Google Shape;342;p30"/>
          <p:cNvSpPr txBox="1"/>
          <p:nvPr>
            <p:ph type="title"/>
          </p:nvPr>
        </p:nvSpPr>
        <p:spPr>
          <a:xfrm>
            <a:off x="311700" y="36882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Conclusion</a:t>
            </a:r>
            <a:endParaRPr b="0" sz="2500"/>
          </a:p>
        </p:txBody>
      </p:sp>
      <p:pic>
        <p:nvPicPr>
          <p:cNvPr id="343" name="Google Shape;343;p30"/>
          <p:cNvPicPr preferRelativeResize="0"/>
          <p:nvPr/>
        </p:nvPicPr>
        <p:blipFill>
          <a:blip r:embed="rId4">
            <a:alphaModFix/>
          </a:blip>
          <a:stretch>
            <a:fillRect/>
          </a:stretch>
        </p:blipFill>
        <p:spPr>
          <a:xfrm>
            <a:off x="4648188" y="2495175"/>
            <a:ext cx="2408670" cy="982950"/>
          </a:xfrm>
          <a:prstGeom prst="rect">
            <a:avLst/>
          </a:prstGeom>
          <a:noFill/>
          <a:ln>
            <a:noFill/>
          </a:ln>
        </p:spPr>
      </p:pic>
      <p:sp>
        <p:nvSpPr>
          <p:cNvPr id="344" name="Google Shape;344;p30"/>
          <p:cNvSpPr txBox="1"/>
          <p:nvPr/>
        </p:nvSpPr>
        <p:spPr>
          <a:xfrm>
            <a:off x="587950" y="1029050"/>
            <a:ext cx="3084900" cy="89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400"/>
              </a:spcBef>
              <a:spcAft>
                <a:spcPts val="1200"/>
              </a:spcAft>
              <a:buNone/>
            </a:pPr>
            <a:r>
              <a:rPr b="1" lang="en">
                <a:solidFill>
                  <a:schemeClr val="dk2"/>
                </a:solidFill>
              </a:rPr>
              <a:t>Research Objective</a:t>
            </a:r>
            <a:r>
              <a:rPr lang="en">
                <a:solidFill>
                  <a:schemeClr val="dk2"/>
                </a:solidFill>
              </a:rPr>
              <a:t>: Can we use machine learning to predict adoption speed? </a:t>
            </a:r>
            <a:endParaRPr b="1" sz="1200">
              <a:solidFill>
                <a:schemeClr val="dk1"/>
              </a:solidFill>
            </a:endParaRPr>
          </a:p>
        </p:txBody>
      </p:sp>
      <p:sp>
        <p:nvSpPr>
          <p:cNvPr id="345" name="Google Shape;345;p30"/>
          <p:cNvSpPr txBox="1"/>
          <p:nvPr/>
        </p:nvSpPr>
        <p:spPr>
          <a:xfrm>
            <a:off x="4572000" y="1029038"/>
            <a:ext cx="3712200" cy="89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400"/>
              </a:spcBef>
              <a:spcAft>
                <a:spcPts val="1200"/>
              </a:spcAft>
              <a:buNone/>
            </a:pPr>
            <a:r>
              <a:rPr b="1" lang="en">
                <a:solidFill>
                  <a:schemeClr val="dk2"/>
                </a:solidFill>
              </a:rPr>
              <a:t>Secondary Question</a:t>
            </a:r>
            <a:r>
              <a:rPr lang="en">
                <a:solidFill>
                  <a:schemeClr val="dk2"/>
                </a:solidFill>
              </a:rPr>
              <a:t>: Can we use those predictions to advise shelters on how to increase adoption?</a:t>
            </a:r>
            <a:endParaRPr b="1" sz="1200">
              <a:solidFill>
                <a:schemeClr val="dk1"/>
              </a:solidFill>
            </a:endParaRPr>
          </a:p>
        </p:txBody>
      </p:sp>
      <p:pic>
        <p:nvPicPr>
          <p:cNvPr id="346" name="Google Shape;346;p30"/>
          <p:cNvPicPr preferRelativeResize="0"/>
          <p:nvPr/>
        </p:nvPicPr>
        <p:blipFill rotWithShape="1">
          <a:blip r:embed="rId5">
            <a:alphaModFix/>
          </a:blip>
          <a:srcRect b="0" l="0" r="0" t="2056"/>
          <a:stretch/>
        </p:blipFill>
        <p:spPr>
          <a:xfrm>
            <a:off x="527975" y="2138600"/>
            <a:ext cx="3204850" cy="2620551"/>
          </a:xfrm>
          <a:prstGeom prst="rect">
            <a:avLst/>
          </a:prstGeom>
          <a:noFill/>
          <a:ln>
            <a:noFill/>
          </a:ln>
        </p:spPr>
      </p:pic>
      <p:sp>
        <p:nvSpPr>
          <p:cNvPr id="347" name="Google Shape;347;p30"/>
          <p:cNvSpPr txBox="1"/>
          <p:nvPr/>
        </p:nvSpPr>
        <p:spPr>
          <a:xfrm>
            <a:off x="4589825" y="2138600"/>
            <a:ext cx="320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dk2"/>
                </a:solidFill>
                <a:highlight>
                  <a:srgbClr val="FFFFFF"/>
                </a:highlight>
              </a:rPr>
              <a:t>Information gain ranking from decision tree</a:t>
            </a:r>
            <a:endParaRPr sz="1100" u="sng">
              <a:solidFill>
                <a:schemeClr val="dk2"/>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31"/>
          <p:cNvGrpSpPr/>
          <p:nvPr/>
        </p:nvGrpSpPr>
        <p:grpSpPr>
          <a:xfrm>
            <a:off x="5421125" y="2140450"/>
            <a:ext cx="3618924" cy="3003050"/>
            <a:chOff x="5421125" y="2140450"/>
            <a:chExt cx="3618924" cy="3003050"/>
          </a:xfrm>
        </p:grpSpPr>
        <p:pic>
          <p:nvPicPr>
            <p:cNvPr id="353" name="Google Shape;353;p31"/>
            <p:cNvPicPr preferRelativeResize="0"/>
            <p:nvPr/>
          </p:nvPicPr>
          <p:blipFill rotWithShape="1">
            <a:blip r:embed="rId3">
              <a:alphaModFix/>
            </a:blip>
            <a:srcRect b="7561" l="7852" r="10608" t="0"/>
            <a:stretch/>
          </p:blipFill>
          <p:spPr>
            <a:xfrm>
              <a:off x="5594206" y="2140450"/>
              <a:ext cx="3445844" cy="3003050"/>
            </a:xfrm>
            <a:prstGeom prst="rect">
              <a:avLst/>
            </a:prstGeom>
            <a:noFill/>
            <a:ln>
              <a:noFill/>
            </a:ln>
          </p:spPr>
        </p:pic>
        <p:sp>
          <p:nvSpPr>
            <p:cNvPr id="354" name="Google Shape;354;p31"/>
            <p:cNvSpPr/>
            <p:nvPr/>
          </p:nvSpPr>
          <p:spPr>
            <a:xfrm>
              <a:off x="5421125" y="2589974"/>
              <a:ext cx="3490800" cy="2448600"/>
            </a:xfrm>
            <a:prstGeom prst="rect">
              <a:avLst/>
            </a:prstGeom>
            <a:gradFill>
              <a:gsLst>
                <a:gs pos="0">
                  <a:schemeClr val="lt1"/>
                </a:gs>
                <a:gs pos="10000">
                  <a:schemeClr val="lt1"/>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1"/>
          <p:cNvSpPr txBox="1"/>
          <p:nvPr>
            <p:ph type="title"/>
          </p:nvPr>
        </p:nvSpPr>
        <p:spPr>
          <a:xfrm>
            <a:off x="311700" y="36882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Limitations and Future Work</a:t>
            </a:r>
            <a:endParaRPr b="0" sz="2500"/>
          </a:p>
        </p:txBody>
      </p:sp>
      <p:sp>
        <p:nvSpPr>
          <p:cNvPr id="356" name="Google Shape;356;p31"/>
          <p:cNvSpPr/>
          <p:nvPr/>
        </p:nvSpPr>
        <p:spPr>
          <a:xfrm>
            <a:off x="414075" y="1279700"/>
            <a:ext cx="2056500" cy="3104100"/>
          </a:xfrm>
          <a:prstGeom prst="round2SameRect">
            <a:avLst>
              <a:gd fmla="val 16667" name="adj1"/>
              <a:gd fmla="val 0" name="adj2"/>
            </a:avLst>
          </a:prstGeom>
          <a:solidFill>
            <a:srgbClr val="E2D6C7">
              <a:alpha val="6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3993925" y="1279700"/>
            <a:ext cx="2056500" cy="3104100"/>
          </a:xfrm>
          <a:prstGeom prst="round2SameRect">
            <a:avLst>
              <a:gd fmla="val 16667" name="adj1"/>
              <a:gd fmla="val 0" name="adj2"/>
            </a:avLst>
          </a:prstGeom>
          <a:solidFill>
            <a:srgbClr val="C49C6E">
              <a:alpha val="70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txBox="1"/>
          <p:nvPr/>
        </p:nvSpPr>
        <p:spPr>
          <a:xfrm>
            <a:off x="806088" y="1279700"/>
            <a:ext cx="11652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Limitations</a:t>
            </a:r>
            <a:endParaRPr b="1"/>
          </a:p>
        </p:txBody>
      </p:sp>
      <p:sp>
        <p:nvSpPr>
          <p:cNvPr id="359" name="Google Shape;359;p31"/>
          <p:cNvSpPr txBox="1"/>
          <p:nvPr/>
        </p:nvSpPr>
        <p:spPr>
          <a:xfrm>
            <a:off x="4392325" y="1279700"/>
            <a:ext cx="12597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Future Work</a:t>
            </a:r>
            <a:endParaRPr b="1"/>
          </a:p>
        </p:txBody>
      </p:sp>
      <p:pic>
        <p:nvPicPr>
          <p:cNvPr id="360" name="Google Shape;360;p31"/>
          <p:cNvPicPr preferRelativeResize="0"/>
          <p:nvPr/>
        </p:nvPicPr>
        <p:blipFill rotWithShape="1">
          <a:blip r:embed="rId4">
            <a:alphaModFix/>
          </a:blip>
          <a:srcRect b="46794" l="0" r="10233" t="0"/>
          <a:stretch/>
        </p:blipFill>
        <p:spPr>
          <a:xfrm>
            <a:off x="507475" y="1767700"/>
            <a:ext cx="1660576" cy="656175"/>
          </a:xfrm>
          <a:prstGeom prst="rect">
            <a:avLst/>
          </a:prstGeom>
          <a:noFill/>
          <a:ln>
            <a:noFill/>
          </a:ln>
        </p:spPr>
      </p:pic>
      <p:cxnSp>
        <p:nvCxnSpPr>
          <p:cNvPr id="361" name="Google Shape;361;p31"/>
          <p:cNvCxnSpPr/>
          <p:nvPr/>
        </p:nvCxnSpPr>
        <p:spPr>
          <a:xfrm>
            <a:off x="2345525" y="2077475"/>
            <a:ext cx="1878900" cy="10500"/>
          </a:xfrm>
          <a:prstGeom prst="straightConnector1">
            <a:avLst/>
          </a:prstGeom>
          <a:noFill/>
          <a:ln cap="flat" cmpd="sng" w="19050">
            <a:solidFill>
              <a:schemeClr val="dk2"/>
            </a:solidFill>
            <a:prstDash val="solid"/>
            <a:round/>
            <a:headEnd len="med" w="med" type="none"/>
            <a:tailEnd len="med" w="med" type="triangle"/>
          </a:ln>
        </p:spPr>
      </p:cxnSp>
      <p:sp>
        <p:nvSpPr>
          <p:cNvPr id="362" name="Google Shape;362;p31"/>
          <p:cNvSpPr txBox="1"/>
          <p:nvPr/>
        </p:nvSpPr>
        <p:spPr>
          <a:xfrm>
            <a:off x="4224425" y="1767738"/>
            <a:ext cx="1660500" cy="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processing techniques</a:t>
            </a:r>
            <a:endParaRPr/>
          </a:p>
        </p:txBody>
      </p:sp>
      <p:sp>
        <p:nvSpPr>
          <p:cNvPr id="363" name="Google Shape;363;p31"/>
          <p:cNvSpPr txBox="1"/>
          <p:nvPr/>
        </p:nvSpPr>
        <p:spPr>
          <a:xfrm>
            <a:off x="4224425" y="2617038"/>
            <a:ext cx="1761300" cy="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Collect recent data and include dates / timestamps</a:t>
            </a:r>
            <a:endParaRPr/>
          </a:p>
        </p:txBody>
      </p:sp>
      <p:cxnSp>
        <p:nvCxnSpPr>
          <p:cNvPr id="364" name="Google Shape;364;p31"/>
          <p:cNvCxnSpPr/>
          <p:nvPr/>
        </p:nvCxnSpPr>
        <p:spPr>
          <a:xfrm>
            <a:off x="2345525" y="3024313"/>
            <a:ext cx="1878900" cy="10500"/>
          </a:xfrm>
          <a:prstGeom prst="straightConnector1">
            <a:avLst/>
          </a:prstGeom>
          <a:noFill/>
          <a:ln cap="flat" cmpd="sng" w="19050">
            <a:solidFill>
              <a:schemeClr val="dk2"/>
            </a:solidFill>
            <a:prstDash val="solid"/>
            <a:round/>
            <a:headEnd len="med" w="med" type="none"/>
            <a:tailEnd len="med" w="med" type="triangle"/>
          </a:ln>
        </p:spPr>
      </p:cxnSp>
      <p:pic>
        <p:nvPicPr>
          <p:cNvPr id="365" name="Google Shape;365;p31"/>
          <p:cNvPicPr preferRelativeResize="0"/>
          <p:nvPr/>
        </p:nvPicPr>
        <p:blipFill rotWithShape="1">
          <a:blip r:embed="rId5">
            <a:alphaModFix/>
          </a:blip>
          <a:srcRect b="0" l="0" r="48859" t="0"/>
          <a:stretch/>
        </p:blipFill>
        <p:spPr>
          <a:xfrm>
            <a:off x="507475" y="2654063"/>
            <a:ext cx="749225" cy="757125"/>
          </a:xfrm>
          <a:prstGeom prst="rect">
            <a:avLst/>
          </a:prstGeom>
          <a:noFill/>
          <a:ln>
            <a:noFill/>
          </a:ln>
        </p:spPr>
      </p:pic>
      <p:pic>
        <p:nvPicPr>
          <p:cNvPr id="366" name="Google Shape;366;p31"/>
          <p:cNvPicPr preferRelativeResize="0"/>
          <p:nvPr/>
        </p:nvPicPr>
        <p:blipFill rotWithShape="1">
          <a:blip r:embed="rId6">
            <a:alphaModFix/>
          </a:blip>
          <a:srcRect b="0" l="22595" r="22075" t="0"/>
          <a:stretch/>
        </p:blipFill>
        <p:spPr>
          <a:xfrm>
            <a:off x="1426500" y="2648725"/>
            <a:ext cx="749225" cy="761682"/>
          </a:xfrm>
          <a:prstGeom prst="rect">
            <a:avLst/>
          </a:prstGeom>
          <a:noFill/>
          <a:ln>
            <a:noFill/>
          </a:ln>
        </p:spPr>
      </p:pic>
      <p:sp>
        <p:nvSpPr>
          <p:cNvPr id="367" name="Google Shape;367;p31"/>
          <p:cNvSpPr txBox="1"/>
          <p:nvPr/>
        </p:nvSpPr>
        <p:spPr>
          <a:xfrm>
            <a:off x="4224425" y="3466325"/>
            <a:ext cx="18789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Refine </a:t>
            </a:r>
            <a:r>
              <a:rPr lang="en"/>
              <a:t>key features to use for decision trees</a:t>
            </a:r>
            <a:endParaRPr/>
          </a:p>
        </p:txBody>
      </p:sp>
      <p:cxnSp>
        <p:nvCxnSpPr>
          <p:cNvPr id="368" name="Google Shape;368;p31"/>
          <p:cNvCxnSpPr/>
          <p:nvPr/>
        </p:nvCxnSpPr>
        <p:spPr>
          <a:xfrm>
            <a:off x="2345525" y="3803925"/>
            <a:ext cx="1878900" cy="10500"/>
          </a:xfrm>
          <a:prstGeom prst="straightConnector1">
            <a:avLst/>
          </a:prstGeom>
          <a:noFill/>
          <a:ln cap="flat" cmpd="sng" w="19050">
            <a:solidFill>
              <a:schemeClr val="dk2"/>
            </a:solidFill>
            <a:prstDash val="solid"/>
            <a:round/>
            <a:headEnd len="med" w="med" type="none"/>
            <a:tailEnd len="med" w="med" type="triangle"/>
          </a:ln>
        </p:spPr>
      </p:cxnSp>
      <p:pic>
        <p:nvPicPr>
          <p:cNvPr id="369" name="Google Shape;369;p31"/>
          <p:cNvPicPr preferRelativeResize="0"/>
          <p:nvPr/>
        </p:nvPicPr>
        <p:blipFill>
          <a:blip r:embed="rId7">
            <a:alphaModFix/>
          </a:blip>
          <a:stretch>
            <a:fillRect/>
          </a:stretch>
        </p:blipFill>
        <p:spPr>
          <a:xfrm>
            <a:off x="507475" y="3635250"/>
            <a:ext cx="1660575" cy="3478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2"/>
          <p:cNvPicPr preferRelativeResize="0"/>
          <p:nvPr/>
        </p:nvPicPr>
        <p:blipFill>
          <a:blip r:embed="rId3">
            <a:alphaModFix/>
          </a:blip>
          <a:stretch>
            <a:fillRect/>
          </a:stretch>
        </p:blipFill>
        <p:spPr>
          <a:xfrm>
            <a:off x="6776475" y="2715460"/>
            <a:ext cx="2367524" cy="2428041"/>
          </a:xfrm>
          <a:prstGeom prst="rect">
            <a:avLst/>
          </a:prstGeom>
          <a:noFill/>
          <a:ln>
            <a:noFill/>
          </a:ln>
        </p:spPr>
      </p:pic>
      <p:sp>
        <p:nvSpPr>
          <p:cNvPr id="375" name="Google Shape;375;p32"/>
          <p:cNvSpPr txBox="1"/>
          <p:nvPr>
            <p:ph type="title"/>
          </p:nvPr>
        </p:nvSpPr>
        <p:spPr>
          <a:xfrm>
            <a:off x="311700" y="36882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Fairness in ML</a:t>
            </a:r>
            <a:endParaRPr b="0" sz="2500"/>
          </a:p>
        </p:txBody>
      </p:sp>
      <p:sp>
        <p:nvSpPr>
          <p:cNvPr id="376" name="Google Shape;376;p32"/>
          <p:cNvSpPr txBox="1"/>
          <p:nvPr>
            <p:ph idx="1" type="body"/>
          </p:nvPr>
        </p:nvSpPr>
        <p:spPr>
          <a:xfrm>
            <a:off x="373925" y="1149525"/>
            <a:ext cx="6628800" cy="3044400"/>
          </a:xfrm>
          <a:prstGeom prst="rect">
            <a:avLst/>
          </a:prstGeom>
        </p:spPr>
        <p:txBody>
          <a:bodyPr anchorCtr="0" anchor="t" bIns="45700" lIns="91425" spcFirstLastPara="1" rIns="91425" wrap="square" tIns="45700">
            <a:normAutofit lnSpcReduction="20000"/>
          </a:bodyPr>
          <a:lstStyle/>
          <a:p>
            <a:pPr indent="0" lvl="0" marL="0" rtl="0" algn="l">
              <a:spcBef>
                <a:spcPts val="400"/>
              </a:spcBef>
              <a:spcAft>
                <a:spcPts val="0"/>
              </a:spcAft>
              <a:buNone/>
            </a:pPr>
            <a:r>
              <a:t/>
            </a:r>
            <a:endParaRPr sz="1750">
              <a:solidFill>
                <a:schemeClr val="dk1"/>
              </a:solidFill>
            </a:endParaRPr>
          </a:p>
          <a:p>
            <a:pPr indent="-339725" lvl="0" marL="457200" rtl="0" algn="l">
              <a:spcBef>
                <a:spcPts val="1200"/>
              </a:spcBef>
              <a:spcAft>
                <a:spcPts val="0"/>
              </a:spcAft>
              <a:buClr>
                <a:schemeClr val="dk1"/>
              </a:buClr>
              <a:buSzPts val="1750"/>
              <a:buChar char="●"/>
            </a:pPr>
            <a:r>
              <a:rPr b="1" lang="en" sz="1750">
                <a:solidFill>
                  <a:schemeClr val="dk1"/>
                </a:solidFill>
              </a:rPr>
              <a:t>Accessibility of data and images</a:t>
            </a:r>
            <a:r>
              <a:rPr lang="en" sz="1750">
                <a:solidFill>
                  <a:schemeClr val="dk1"/>
                </a:solidFill>
              </a:rPr>
              <a:t> (variability in image quality, </a:t>
            </a:r>
            <a:r>
              <a:rPr lang="en" sz="1750">
                <a:solidFill>
                  <a:schemeClr val="dk1"/>
                </a:solidFill>
              </a:rPr>
              <a:t>demographic / geographic representation</a:t>
            </a:r>
            <a:r>
              <a:rPr lang="en" sz="1750">
                <a:solidFill>
                  <a:schemeClr val="dk1"/>
                </a:solidFill>
              </a:rPr>
              <a:t>)</a:t>
            </a:r>
            <a:endParaRPr sz="1750">
              <a:solidFill>
                <a:schemeClr val="dk1"/>
              </a:solidFill>
            </a:endParaRPr>
          </a:p>
          <a:p>
            <a:pPr indent="0" lvl="0" marL="457200" rtl="0" algn="l">
              <a:spcBef>
                <a:spcPts val="1200"/>
              </a:spcBef>
              <a:spcAft>
                <a:spcPts val="0"/>
              </a:spcAft>
              <a:buNone/>
            </a:pPr>
            <a:r>
              <a:t/>
            </a:r>
            <a:endParaRPr sz="1750">
              <a:solidFill>
                <a:schemeClr val="dk1"/>
              </a:solidFill>
            </a:endParaRPr>
          </a:p>
          <a:p>
            <a:pPr indent="-339725" lvl="0" marL="457200" rtl="0" algn="l">
              <a:spcBef>
                <a:spcPts val="1200"/>
              </a:spcBef>
              <a:spcAft>
                <a:spcPts val="0"/>
              </a:spcAft>
              <a:buClr>
                <a:schemeClr val="dk1"/>
              </a:buClr>
              <a:buSzPts val="1750"/>
              <a:buChar char="●"/>
            </a:pPr>
            <a:r>
              <a:rPr b="1" lang="en" sz="1750">
                <a:solidFill>
                  <a:schemeClr val="dk1"/>
                </a:solidFill>
              </a:rPr>
              <a:t>I</a:t>
            </a:r>
            <a:r>
              <a:rPr b="1" lang="en" sz="1750">
                <a:solidFill>
                  <a:schemeClr val="dk1"/>
                </a:solidFill>
              </a:rPr>
              <a:t>mage processing / Description bias</a:t>
            </a:r>
            <a:r>
              <a:rPr lang="en" sz="1750">
                <a:solidFill>
                  <a:schemeClr val="dk1"/>
                </a:solidFill>
              </a:rPr>
              <a:t> (embeddings, image metadata)</a:t>
            </a:r>
            <a:endParaRPr sz="1750">
              <a:solidFill>
                <a:schemeClr val="dk1"/>
              </a:solidFill>
            </a:endParaRPr>
          </a:p>
          <a:p>
            <a:pPr indent="0" lvl="0" marL="0" rtl="0" algn="l">
              <a:spcBef>
                <a:spcPts val="1200"/>
              </a:spcBef>
              <a:spcAft>
                <a:spcPts val="0"/>
              </a:spcAft>
              <a:buNone/>
            </a:pPr>
            <a:r>
              <a:t/>
            </a:r>
            <a:endParaRPr sz="1750">
              <a:solidFill>
                <a:schemeClr val="dk1"/>
              </a:solidFill>
            </a:endParaRPr>
          </a:p>
          <a:p>
            <a:pPr indent="-339725" lvl="0" marL="457200" rtl="0" algn="l">
              <a:spcBef>
                <a:spcPts val="1200"/>
              </a:spcBef>
              <a:spcAft>
                <a:spcPts val="0"/>
              </a:spcAft>
              <a:buClr>
                <a:schemeClr val="dk1"/>
              </a:buClr>
              <a:buSzPts val="1750"/>
              <a:buChar char="●"/>
            </a:pPr>
            <a:r>
              <a:rPr b="1" lang="en" sz="1750">
                <a:solidFill>
                  <a:schemeClr val="dk1"/>
                </a:solidFill>
              </a:rPr>
              <a:t>Privacy</a:t>
            </a:r>
            <a:r>
              <a:rPr lang="en" sz="1750">
                <a:solidFill>
                  <a:schemeClr val="dk1"/>
                </a:solidFill>
              </a:rPr>
              <a:t> of veterinary medical records</a:t>
            </a:r>
            <a:endParaRPr sz="1750">
              <a:solidFill>
                <a:schemeClr val="dk1"/>
              </a:solidFill>
            </a:endParaRPr>
          </a:p>
        </p:txBody>
      </p:sp>
      <p:pic>
        <p:nvPicPr>
          <p:cNvPr id="377" name="Google Shape;377;p32"/>
          <p:cNvPicPr preferRelativeResize="0"/>
          <p:nvPr/>
        </p:nvPicPr>
        <p:blipFill>
          <a:blip r:embed="rId4">
            <a:alphaModFix/>
          </a:blip>
          <a:stretch>
            <a:fillRect/>
          </a:stretch>
        </p:blipFill>
        <p:spPr>
          <a:xfrm>
            <a:off x="6586151" y="256800"/>
            <a:ext cx="1571575" cy="2314950"/>
          </a:xfrm>
          <a:prstGeom prst="rect">
            <a:avLst/>
          </a:prstGeom>
          <a:noFill/>
          <a:ln>
            <a:noFill/>
          </a:ln>
        </p:spPr>
      </p:pic>
      <p:pic>
        <p:nvPicPr>
          <p:cNvPr id="378" name="Google Shape;378;p32"/>
          <p:cNvPicPr preferRelativeResize="0"/>
          <p:nvPr/>
        </p:nvPicPr>
        <p:blipFill>
          <a:blip r:embed="rId5">
            <a:alphaModFix/>
          </a:blip>
          <a:stretch>
            <a:fillRect/>
          </a:stretch>
        </p:blipFill>
        <p:spPr>
          <a:xfrm>
            <a:off x="4852625" y="3217358"/>
            <a:ext cx="1798586" cy="1244842"/>
          </a:xfrm>
          <a:prstGeom prst="rect">
            <a:avLst/>
          </a:prstGeom>
          <a:noFill/>
          <a:ln>
            <a:noFill/>
          </a:ln>
        </p:spPr>
      </p:pic>
      <p:sp>
        <p:nvSpPr>
          <p:cNvPr id="379" name="Google Shape;379;p32"/>
          <p:cNvSpPr txBox="1"/>
          <p:nvPr/>
        </p:nvSpPr>
        <p:spPr>
          <a:xfrm>
            <a:off x="605425" y="4401925"/>
            <a:ext cx="3806100" cy="554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1F2328"/>
                </a:solidFill>
                <a:highlight>
                  <a:srgbClr val="FFFFFF"/>
                </a:highlight>
              </a:rPr>
              <a:t>Impact: </a:t>
            </a:r>
            <a:r>
              <a:rPr lang="en" sz="1200">
                <a:solidFill>
                  <a:srgbClr val="1F2328"/>
                </a:solidFill>
                <a:highlight>
                  <a:srgbClr val="FFFFFF"/>
                </a:highlight>
              </a:rPr>
              <a:t>Inaccurate recommendations for </a:t>
            </a:r>
            <a:r>
              <a:rPr lang="en" sz="1200">
                <a:solidFill>
                  <a:srgbClr val="1F2328"/>
                </a:solidFill>
                <a:highlight>
                  <a:srgbClr val="FFFFFF"/>
                </a:highlight>
              </a:rPr>
              <a:t>adoption</a:t>
            </a:r>
            <a:r>
              <a:rPr lang="en" sz="1200">
                <a:solidFill>
                  <a:srgbClr val="1F2328"/>
                </a:solidFill>
                <a:highlight>
                  <a:srgbClr val="FFFFFF"/>
                </a:highlight>
              </a:rPr>
              <a:t> postings could negatively impact eligible pets.</a:t>
            </a:r>
            <a:endParaRPr sz="1200">
              <a:solidFill>
                <a:srgbClr val="1F2328"/>
              </a:solidFill>
              <a:highlight>
                <a:srgbClr val="FFFFFF"/>
              </a:highlight>
            </a:endParaRPr>
          </a:p>
        </p:txBody>
      </p:sp>
      <p:sp>
        <p:nvSpPr>
          <p:cNvPr id="380" name="Google Shape;380;p32"/>
          <p:cNvSpPr/>
          <p:nvPr/>
        </p:nvSpPr>
        <p:spPr>
          <a:xfrm rot="10800000">
            <a:off x="6865196" y="2486024"/>
            <a:ext cx="2278800" cy="2707500"/>
          </a:xfrm>
          <a:prstGeom prst="rect">
            <a:avLst/>
          </a:prstGeom>
          <a:gradFill>
            <a:gsLst>
              <a:gs pos="0">
                <a:schemeClr val="lt1"/>
              </a:gs>
              <a:gs pos="11000">
                <a:schemeClr val="lt1"/>
              </a:gs>
              <a:gs pos="66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750"/>
              <a:t>Pet Adoption culture</a:t>
            </a:r>
            <a:endParaRPr sz="1400">
              <a:solidFill>
                <a:srgbClr val="FFFFFF"/>
              </a:solidFill>
            </a:endParaRPr>
          </a:p>
          <a:p>
            <a:pPr indent="0" lvl="0" marL="0" rtl="0" algn="l">
              <a:spcBef>
                <a:spcPts val="1200"/>
              </a:spcBef>
              <a:spcAft>
                <a:spcPts val="0"/>
              </a:spcAft>
              <a:buNone/>
            </a:pPr>
            <a:r>
              <a:t/>
            </a:r>
            <a:endParaRPr b="1" sz="6400">
              <a:solidFill>
                <a:srgbClr val="FFFFFF"/>
              </a:solidFill>
            </a:endParaRPr>
          </a:p>
          <a:p>
            <a:pPr indent="0" lvl="0" marL="0" rtl="0" algn="l">
              <a:spcBef>
                <a:spcPts val="0"/>
              </a:spcBef>
              <a:spcAft>
                <a:spcPts val="0"/>
              </a:spcAft>
              <a:buNone/>
            </a:pPr>
            <a:r>
              <a:t/>
            </a:r>
            <a:endParaRPr b="1" sz="6400">
              <a:solidFill>
                <a:srgbClr val="FFFFFF"/>
              </a:solidFill>
            </a:endParaRPr>
          </a:p>
        </p:txBody>
      </p:sp>
      <p:pic>
        <p:nvPicPr>
          <p:cNvPr id="71" name="Google Shape;71;p15"/>
          <p:cNvPicPr preferRelativeResize="0"/>
          <p:nvPr/>
        </p:nvPicPr>
        <p:blipFill>
          <a:blip r:embed="rId3">
            <a:alphaModFix/>
          </a:blip>
          <a:stretch>
            <a:fillRect/>
          </a:stretch>
        </p:blipFill>
        <p:spPr>
          <a:xfrm>
            <a:off x="1286050" y="1132650"/>
            <a:ext cx="6368292" cy="3820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3"/>
          <p:cNvSpPr txBox="1"/>
          <p:nvPr>
            <p:ph type="title"/>
          </p:nvPr>
        </p:nvSpPr>
        <p:spPr>
          <a:xfrm>
            <a:off x="311700" y="36882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Contributions</a:t>
            </a:r>
            <a:endParaRPr b="0" sz="2500"/>
          </a:p>
        </p:txBody>
      </p:sp>
      <p:sp>
        <p:nvSpPr>
          <p:cNvPr id="386" name="Google Shape;386;p33"/>
          <p:cNvSpPr txBox="1"/>
          <p:nvPr/>
        </p:nvSpPr>
        <p:spPr>
          <a:xfrm>
            <a:off x="365875" y="1759476"/>
            <a:ext cx="1960500" cy="1188600"/>
          </a:xfrm>
          <a:prstGeom prst="rect">
            <a:avLst/>
          </a:prstGeom>
          <a:solidFill>
            <a:srgbClr val="835F50">
              <a:alpha val="904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br>
              <a:rPr b="1" lang="en">
                <a:solidFill>
                  <a:schemeClr val="lt1"/>
                </a:solidFill>
              </a:rPr>
            </a:br>
            <a:r>
              <a:rPr b="1" lang="en">
                <a:solidFill>
                  <a:schemeClr val="lt1"/>
                </a:solidFill>
              </a:rPr>
              <a:t>Data processing / Feature Engineering</a:t>
            </a:r>
            <a:endParaRPr>
              <a:solidFill>
                <a:schemeClr val="lt1"/>
              </a:solidFill>
            </a:endParaRPr>
          </a:p>
        </p:txBody>
      </p:sp>
      <p:sp>
        <p:nvSpPr>
          <p:cNvPr id="387" name="Google Shape;387;p33"/>
          <p:cNvSpPr txBox="1"/>
          <p:nvPr/>
        </p:nvSpPr>
        <p:spPr>
          <a:xfrm>
            <a:off x="365875" y="3301725"/>
            <a:ext cx="1960500" cy="774900"/>
          </a:xfrm>
          <a:prstGeom prst="rect">
            <a:avLst/>
          </a:prstGeom>
          <a:solidFill>
            <a:srgbClr val="835F50">
              <a:alpha val="904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br>
              <a:rPr b="1" lang="en">
                <a:solidFill>
                  <a:schemeClr val="lt1"/>
                </a:solidFill>
              </a:rPr>
            </a:br>
            <a:r>
              <a:rPr b="1" lang="en">
                <a:solidFill>
                  <a:schemeClr val="lt1"/>
                </a:solidFill>
              </a:rPr>
              <a:t>Modeling</a:t>
            </a:r>
            <a:endParaRPr>
              <a:solidFill>
                <a:schemeClr val="lt1"/>
              </a:solidFill>
            </a:endParaRPr>
          </a:p>
        </p:txBody>
      </p:sp>
      <p:sp>
        <p:nvSpPr>
          <p:cNvPr id="388" name="Google Shape;388;p33"/>
          <p:cNvSpPr txBox="1"/>
          <p:nvPr/>
        </p:nvSpPr>
        <p:spPr>
          <a:xfrm>
            <a:off x="365885" y="4321203"/>
            <a:ext cx="1960500" cy="448800"/>
          </a:xfrm>
          <a:prstGeom prst="rect">
            <a:avLst/>
          </a:prstGeom>
          <a:solidFill>
            <a:srgbClr val="835F50">
              <a:alpha val="904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Slides</a:t>
            </a:r>
            <a:endParaRPr>
              <a:solidFill>
                <a:schemeClr val="lt1"/>
              </a:solidFill>
            </a:endParaRPr>
          </a:p>
        </p:txBody>
      </p:sp>
      <p:sp>
        <p:nvSpPr>
          <p:cNvPr id="389" name="Google Shape;389;p33"/>
          <p:cNvSpPr txBox="1"/>
          <p:nvPr/>
        </p:nvSpPr>
        <p:spPr>
          <a:xfrm>
            <a:off x="366000" y="1035350"/>
            <a:ext cx="5810700" cy="554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F2328"/>
                </a:solidFill>
                <a:highlight>
                  <a:srgbClr val="FFFFFF"/>
                </a:highlight>
              </a:rPr>
              <a:t>All team members worked on all stages of the project collaboratively, sharing the work streams in an equal and effective way</a:t>
            </a:r>
            <a:endParaRPr sz="1200">
              <a:solidFill>
                <a:srgbClr val="1F2328"/>
              </a:solidFill>
              <a:highlight>
                <a:srgbClr val="FFFFFF"/>
              </a:highlight>
            </a:endParaRPr>
          </a:p>
        </p:txBody>
      </p:sp>
      <p:sp>
        <p:nvSpPr>
          <p:cNvPr id="390" name="Google Shape;390;p33"/>
          <p:cNvSpPr txBox="1"/>
          <p:nvPr/>
        </p:nvSpPr>
        <p:spPr>
          <a:xfrm>
            <a:off x="2326375" y="1756200"/>
            <a:ext cx="34992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F2328"/>
              </a:buClr>
              <a:buSzPts val="1200"/>
              <a:buChar char="●"/>
            </a:pPr>
            <a:r>
              <a:rPr b="1" lang="en" sz="1200">
                <a:solidFill>
                  <a:srgbClr val="1F2328"/>
                </a:solidFill>
                <a:highlight>
                  <a:srgbClr val="FFFFFF"/>
                </a:highlight>
              </a:rPr>
              <a:t>Bailey</a:t>
            </a:r>
            <a:r>
              <a:rPr lang="en" sz="1200">
                <a:solidFill>
                  <a:srgbClr val="1F2328"/>
                </a:solidFill>
                <a:highlight>
                  <a:srgbClr val="FFFFFF"/>
                </a:highlight>
              </a:rPr>
              <a:t> worked on the image files, </a:t>
            </a:r>
            <a:r>
              <a:rPr b="1" lang="en" sz="1200">
                <a:solidFill>
                  <a:srgbClr val="1F2328"/>
                </a:solidFill>
                <a:highlight>
                  <a:srgbClr val="FFFFFF"/>
                </a:highlight>
              </a:rPr>
              <a:t>Nicole</a:t>
            </a:r>
            <a:r>
              <a:rPr lang="en" sz="1200">
                <a:solidFill>
                  <a:srgbClr val="1F2328"/>
                </a:solidFill>
                <a:highlight>
                  <a:srgbClr val="FFFFFF"/>
                </a:highlight>
              </a:rPr>
              <a:t> on the sentiment files, </a:t>
            </a:r>
            <a:r>
              <a:rPr b="1" lang="en" sz="1200">
                <a:solidFill>
                  <a:srgbClr val="1F2328"/>
                </a:solidFill>
                <a:highlight>
                  <a:srgbClr val="FFFFFF"/>
                </a:highlight>
              </a:rPr>
              <a:t>Erik and Alberto</a:t>
            </a:r>
            <a:r>
              <a:rPr lang="en" sz="1200">
                <a:solidFill>
                  <a:srgbClr val="1F2328"/>
                </a:solidFill>
                <a:highlight>
                  <a:srgbClr val="FFFFFF"/>
                </a:highlight>
              </a:rPr>
              <a:t> split the numeric features and </a:t>
            </a:r>
            <a:r>
              <a:rPr b="1" lang="en" sz="1200">
                <a:solidFill>
                  <a:srgbClr val="1F2328"/>
                </a:solidFill>
                <a:highlight>
                  <a:srgbClr val="FFFFFF"/>
                </a:highlight>
              </a:rPr>
              <a:t>Lucy</a:t>
            </a:r>
            <a:r>
              <a:rPr lang="en" sz="1200">
                <a:solidFill>
                  <a:srgbClr val="1F2328"/>
                </a:solidFill>
                <a:highlight>
                  <a:srgbClr val="FFFFFF"/>
                </a:highlight>
              </a:rPr>
              <a:t> worked on incorporating additional data and putting everything together</a:t>
            </a:r>
            <a:endParaRPr sz="1200">
              <a:solidFill>
                <a:srgbClr val="1F2328"/>
              </a:solidFill>
              <a:highlight>
                <a:srgbClr val="FFFFFF"/>
              </a:highlight>
            </a:endParaRPr>
          </a:p>
        </p:txBody>
      </p:sp>
      <p:sp>
        <p:nvSpPr>
          <p:cNvPr id="391" name="Google Shape;391;p33"/>
          <p:cNvSpPr txBox="1"/>
          <p:nvPr/>
        </p:nvSpPr>
        <p:spPr>
          <a:xfrm>
            <a:off x="2395875" y="3215950"/>
            <a:ext cx="34992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F2328"/>
              </a:buClr>
              <a:buSzPts val="1200"/>
              <a:buChar char="●"/>
            </a:pPr>
            <a:r>
              <a:rPr b="1" lang="en" sz="1200">
                <a:solidFill>
                  <a:srgbClr val="1F2328"/>
                </a:solidFill>
                <a:highlight>
                  <a:srgbClr val="FFFFFF"/>
                </a:highlight>
              </a:rPr>
              <a:t>Bailey</a:t>
            </a:r>
            <a:r>
              <a:rPr lang="en" sz="1200">
                <a:solidFill>
                  <a:srgbClr val="1F2328"/>
                </a:solidFill>
                <a:highlight>
                  <a:srgbClr val="FFFFFF"/>
                </a:highlight>
              </a:rPr>
              <a:t> and </a:t>
            </a:r>
            <a:r>
              <a:rPr b="1" lang="en" sz="1200">
                <a:solidFill>
                  <a:srgbClr val="1F2328"/>
                </a:solidFill>
                <a:highlight>
                  <a:srgbClr val="FFFFFF"/>
                </a:highlight>
              </a:rPr>
              <a:t>Erik</a:t>
            </a:r>
            <a:r>
              <a:rPr lang="en" sz="1200">
                <a:solidFill>
                  <a:srgbClr val="1F2328"/>
                </a:solidFill>
                <a:highlight>
                  <a:srgbClr val="FFFFFF"/>
                </a:highlight>
              </a:rPr>
              <a:t> worked on Decision Trees</a:t>
            </a:r>
            <a:endParaRPr sz="1200">
              <a:solidFill>
                <a:srgbClr val="1F2328"/>
              </a:solidFill>
              <a:highlight>
                <a:srgbClr val="FFFFFF"/>
              </a:highlight>
            </a:endParaRPr>
          </a:p>
          <a:p>
            <a:pPr indent="-304800" lvl="0" marL="457200" rtl="0" algn="l">
              <a:spcBef>
                <a:spcPts val="0"/>
              </a:spcBef>
              <a:spcAft>
                <a:spcPts val="0"/>
              </a:spcAft>
              <a:buClr>
                <a:srgbClr val="1F2328"/>
              </a:buClr>
              <a:buSzPts val="1200"/>
              <a:buChar char="●"/>
            </a:pPr>
            <a:r>
              <a:rPr b="1" lang="en" sz="1200">
                <a:solidFill>
                  <a:srgbClr val="1F2328"/>
                </a:solidFill>
                <a:highlight>
                  <a:srgbClr val="FFFFFF"/>
                </a:highlight>
              </a:rPr>
              <a:t>Nicole</a:t>
            </a:r>
            <a:r>
              <a:rPr lang="en" sz="1200">
                <a:solidFill>
                  <a:srgbClr val="1F2328"/>
                </a:solidFill>
                <a:highlight>
                  <a:srgbClr val="FFFFFF"/>
                </a:highlight>
              </a:rPr>
              <a:t>, </a:t>
            </a:r>
            <a:r>
              <a:rPr b="1" lang="en" sz="1200">
                <a:solidFill>
                  <a:srgbClr val="1F2328"/>
                </a:solidFill>
                <a:highlight>
                  <a:srgbClr val="FFFFFF"/>
                </a:highlight>
              </a:rPr>
              <a:t>Lucy</a:t>
            </a:r>
            <a:r>
              <a:rPr lang="en" sz="1200">
                <a:solidFill>
                  <a:srgbClr val="1F2328"/>
                </a:solidFill>
                <a:highlight>
                  <a:srgbClr val="FFFFFF"/>
                </a:highlight>
              </a:rPr>
              <a:t> and </a:t>
            </a:r>
            <a:r>
              <a:rPr b="1" lang="en" sz="1200">
                <a:solidFill>
                  <a:srgbClr val="1F2328"/>
                </a:solidFill>
                <a:highlight>
                  <a:srgbClr val="FFFFFF"/>
                </a:highlight>
              </a:rPr>
              <a:t>Alberto</a:t>
            </a:r>
            <a:r>
              <a:rPr lang="en" sz="1200">
                <a:solidFill>
                  <a:srgbClr val="1F2328"/>
                </a:solidFill>
                <a:highlight>
                  <a:srgbClr val="FFFFFF"/>
                </a:highlight>
              </a:rPr>
              <a:t> worked on FFNN and Transformers </a:t>
            </a:r>
            <a:endParaRPr sz="1200">
              <a:solidFill>
                <a:srgbClr val="1F2328"/>
              </a:solidFill>
              <a:highlight>
                <a:srgbClr val="FFFFFF"/>
              </a:highlight>
            </a:endParaRPr>
          </a:p>
        </p:txBody>
      </p:sp>
      <p:sp>
        <p:nvSpPr>
          <p:cNvPr id="392" name="Google Shape;392;p33"/>
          <p:cNvSpPr txBox="1"/>
          <p:nvPr/>
        </p:nvSpPr>
        <p:spPr>
          <a:xfrm>
            <a:off x="2395863" y="4306100"/>
            <a:ext cx="34992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F2328"/>
              </a:buClr>
              <a:buSzPts val="1200"/>
              <a:buChar char="●"/>
            </a:pPr>
            <a:r>
              <a:rPr lang="en" sz="1200">
                <a:solidFill>
                  <a:srgbClr val="1F2328"/>
                </a:solidFill>
                <a:highlight>
                  <a:srgbClr val="FFFFFF"/>
                </a:highlight>
              </a:rPr>
              <a:t>Divided equally according to the previous work done </a:t>
            </a:r>
            <a:r>
              <a:rPr lang="en" sz="1200">
                <a:solidFill>
                  <a:srgbClr val="1F2328"/>
                </a:solidFill>
                <a:highlight>
                  <a:srgbClr val="FFFFFF"/>
                </a:highlight>
              </a:rPr>
              <a:t> </a:t>
            </a:r>
            <a:endParaRPr sz="1200">
              <a:solidFill>
                <a:srgbClr val="1F2328"/>
              </a:solidFill>
              <a:highlight>
                <a:srgbClr val="FFFFFF"/>
              </a:highlight>
            </a:endParaRPr>
          </a:p>
        </p:txBody>
      </p:sp>
      <p:pic>
        <p:nvPicPr>
          <p:cNvPr id="393" name="Google Shape;393;p33"/>
          <p:cNvPicPr preferRelativeResize="0"/>
          <p:nvPr/>
        </p:nvPicPr>
        <p:blipFill>
          <a:blip r:embed="rId3">
            <a:alphaModFix amt="61000"/>
          </a:blip>
          <a:stretch>
            <a:fillRect/>
          </a:stretch>
        </p:blipFill>
        <p:spPr>
          <a:xfrm>
            <a:off x="6320400" y="1231025"/>
            <a:ext cx="2823601" cy="3311969"/>
          </a:xfrm>
          <a:prstGeom prst="rect">
            <a:avLst/>
          </a:prstGeom>
          <a:noFill/>
          <a:ln>
            <a:noFill/>
          </a:ln>
          <a:effectLst>
            <a:outerShdw blurRad="85725"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4"/>
          <p:cNvSpPr txBox="1"/>
          <p:nvPr>
            <p:ph type="title"/>
          </p:nvPr>
        </p:nvSpPr>
        <p:spPr>
          <a:xfrm>
            <a:off x="311700" y="368825"/>
            <a:ext cx="8520600" cy="572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b="0" lang="en" sz="2500"/>
              <a:t>References</a:t>
            </a:r>
            <a:endParaRPr b="0" sz="2500"/>
          </a:p>
        </p:txBody>
      </p:sp>
      <p:sp>
        <p:nvSpPr>
          <p:cNvPr id="399" name="Google Shape;399;p34"/>
          <p:cNvSpPr txBox="1"/>
          <p:nvPr>
            <p:ph idx="1" type="body"/>
          </p:nvPr>
        </p:nvSpPr>
        <p:spPr>
          <a:xfrm>
            <a:off x="1051400" y="931050"/>
            <a:ext cx="6460800" cy="3281400"/>
          </a:xfrm>
          <a:prstGeom prst="rect">
            <a:avLst/>
          </a:prstGeom>
        </p:spPr>
        <p:txBody>
          <a:bodyPr anchorCtr="0" anchor="t" bIns="45700" lIns="91425" spcFirstLastPara="1" rIns="91425" wrap="square" tIns="45700">
            <a:noAutofit/>
          </a:bodyPr>
          <a:lstStyle/>
          <a:p>
            <a:pPr indent="-298450" lvl="0" marL="457200" rtl="0" algn="l">
              <a:spcBef>
                <a:spcPts val="400"/>
              </a:spcBef>
              <a:spcAft>
                <a:spcPts val="0"/>
              </a:spcAft>
              <a:buClr>
                <a:srgbClr val="AEA4C6"/>
              </a:buClr>
              <a:buSzPts val="1100"/>
              <a:buAutoNum type="arabicPeriod"/>
            </a:pPr>
            <a:r>
              <a:rPr lang="en" sz="1100">
                <a:solidFill>
                  <a:srgbClr val="AEA4C6"/>
                </a:solidFill>
              </a:rPr>
              <a:t>Ho, J., Hussain, S., &amp; Sparagano, O. (2021). Did the COVID-19 pandemic spark a public interest in pet adoption?. </a:t>
            </a:r>
            <a:r>
              <a:rPr i="1" lang="en" sz="1100">
                <a:solidFill>
                  <a:srgbClr val="AEA4C6"/>
                </a:solidFill>
              </a:rPr>
              <a:t>Frontiers in Veterinary Science</a:t>
            </a:r>
            <a:r>
              <a:rPr lang="en" sz="1100">
                <a:solidFill>
                  <a:srgbClr val="AEA4C6"/>
                </a:solidFill>
              </a:rPr>
              <a:t>, </a:t>
            </a:r>
            <a:r>
              <a:rPr i="1" lang="en" sz="1100">
                <a:solidFill>
                  <a:srgbClr val="AEA4C6"/>
                </a:solidFill>
              </a:rPr>
              <a:t>8</a:t>
            </a:r>
            <a:r>
              <a:rPr lang="en" sz="1100">
                <a:solidFill>
                  <a:srgbClr val="AEA4C6"/>
                </a:solidFill>
              </a:rPr>
              <a:t>, 647308.</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a:solidFill>
                  <a:srgbClr val="AEA4C6"/>
                </a:solidFill>
              </a:rPr>
              <a:t>Zadeh, A., Combs, K., Burkey, B., Dop, J., Duffy, K., &amp; Nosoudi, N. (2022). Pet analytics: Predicting adoption speed of pets from their online profiles. </a:t>
            </a:r>
            <a:r>
              <a:rPr i="1" lang="en" sz="1100">
                <a:solidFill>
                  <a:srgbClr val="AEA4C6"/>
                </a:solidFill>
              </a:rPr>
              <a:t>Expert Systems with Applications</a:t>
            </a:r>
            <a:r>
              <a:rPr lang="en" sz="1100">
                <a:solidFill>
                  <a:srgbClr val="AEA4C6"/>
                </a:solidFill>
              </a:rPr>
              <a:t>, </a:t>
            </a:r>
            <a:r>
              <a:rPr i="1" lang="en" sz="1100">
                <a:solidFill>
                  <a:srgbClr val="AEA4C6"/>
                </a:solidFill>
              </a:rPr>
              <a:t>204</a:t>
            </a:r>
            <a:r>
              <a:rPr lang="en" sz="1100">
                <a:solidFill>
                  <a:srgbClr val="AEA4C6"/>
                </a:solidFill>
              </a:rPr>
              <a:t>, 117596.</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3">
                  <a:extLst>
                    <a:ext uri="{A12FA001-AC4F-418D-AE19-62706E023703}">
                      <ahyp:hlinkClr val="tx"/>
                    </a:ext>
                  </a:extLst>
                </a:hlinkClick>
              </a:rPr>
              <a:t>https://worldanimalfoundation.org/advocate/pet-adoption-statistics/</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4">
                  <a:extLst>
                    <a:ext uri="{A12FA001-AC4F-418D-AE19-62706E023703}">
                      <ahyp:hlinkClr val="tx"/>
                    </a:ext>
                  </a:extLst>
                </a:hlinkClick>
              </a:rPr>
              <a:t>https://www.americanhumane.org/fact-sheet/animal-shelter-euthanasia-2/</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5">
                  <a:extLst>
                    <a:ext uri="{A12FA001-AC4F-418D-AE19-62706E023703}">
                      <ahyp:hlinkClr val="tx"/>
                    </a:ext>
                  </a:extLst>
                </a:hlinkClick>
              </a:rPr>
              <a:t>https://www.petfinder.com/tools-widgets/custom-pet-list/getting-started/</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6">
                  <a:extLst>
                    <a:ext uri="{A12FA001-AC4F-418D-AE19-62706E023703}">
                      <ahyp:hlinkClr val="tx"/>
                    </a:ext>
                  </a:extLst>
                </a:hlinkClick>
              </a:rPr>
              <a:t>https://www.washingtonpost.com/business/2022/01/07/covid-dogs-return-to-work/</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7">
                  <a:extLst>
                    <a:ext uri="{A12FA001-AC4F-418D-AE19-62706E023703}">
                      <ahyp:hlinkClr val="tx"/>
                    </a:ext>
                  </a:extLst>
                </a:hlinkClick>
              </a:rPr>
              <a:t>https://raw.githubusercontent.com/MoH-Malaysia/covid19-public/main/static/population.csv</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8">
                  <a:extLst>
                    <a:ext uri="{A12FA001-AC4F-418D-AE19-62706E023703}">
                      <ahyp:hlinkClr val="tx"/>
                    </a:ext>
                  </a:extLst>
                </a:hlinkClick>
              </a:rPr>
              <a:t>https://storage.googleapis.com/dosm-public-economy/salaries_state_sex.csv</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9">
                  <a:extLst>
                    <a:ext uri="{A12FA001-AC4F-418D-AE19-62706E023703}">
                      <ahyp:hlinkClr val="tx"/>
                    </a:ext>
                  </a:extLst>
                </a:hlinkClick>
              </a:rPr>
              <a:t>https://www.hhhstopeka.org/adopt</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10">
                  <a:extLst>
                    <a:ext uri="{A12FA001-AC4F-418D-AE19-62706E023703}">
                      <ahyp:hlinkClr val="tx"/>
                    </a:ext>
                  </a:extLst>
                </a:hlinkClick>
              </a:rPr>
              <a:t>https://www.cleveland19.com/2021/09/27/pandemic-pets-are-facing-euthanization-after-being-surrendered-due-overcrowding/</a:t>
            </a:r>
            <a:endParaRPr sz="1100">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11">
                  <a:extLst>
                    <a:ext uri="{A12FA001-AC4F-418D-AE19-62706E023703}">
                      <ahyp:hlinkClr val="tx"/>
                    </a:ext>
                  </a:extLst>
                </a:hlinkClick>
              </a:rPr>
              <a:t>https://www.kaggle.com/competitions/petfinder-adoption-prediction/discussion/8877</a:t>
            </a:r>
            <a:r>
              <a:rPr lang="en" sz="1100" u="sng">
                <a:solidFill>
                  <a:srgbClr val="AEA4C6"/>
                </a:solidFill>
                <a:hlinkClick r:id="rId12">
                  <a:extLst>
                    <a:ext uri="{A12FA001-AC4F-418D-AE19-62706E023703}">
                      <ahyp:hlinkClr val="tx"/>
                    </a:ext>
                  </a:extLst>
                </a:hlinkClick>
              </a:rPr>
              <a:t>3</a:t>
            </a:r>
            <a:endParaRPr sz="1100" u="sng">
              <a:solidFill>
                <a:srgbClr val="AEA4C6"/>
              </a:solidFill>
            </a:endParaRPr>
          </a:p>
          <a:p>
            <a:pPr indent="-298450" lvl="0" marL="457200" rtl="0" algn="l">
              <a:spcBef>
                <a:spcPts val="0"/>
              </a:spcBef>
              <a:spcAft>
                <a:spcPts val="0"/>
              </a:spcAft>
              <a:buClr>
                <a:srgbClr val="AEA4C6"/>
              </a:buClr>
              <a:buSzPts val="1100"/>
              <a:buAutoNum type="arabicPeriod"/>
            </a:pPr>
            <a:r>
              <a:rPr lang="en" sz="1100" u="sng">
                <a:solidFill>
                  <a:srgbClr val="AEA4C6"/>
                </a:solidFill>
                <a:hlinkClick r:id="rId13">
                  <a:extLst>
                    <a:ext uri="{A12FA001-AC4F-418D-AE19-62706E023703}">
                      <ahyp:hlinkClr val="tx"/>
                    </a:ext>
                  </a:extLst>
                </a:hlinkClick>
              </a:rPr>
              <a:t>https://www.kaggle.com/c/petfinder-adoption-prediction/discussion/89042</a:t>
            </a:r>
            <a:endParaRPr sz="1100" u="sng">
              <a:solidFill>
                <a:srgbClr val="AEA4C6"/>
              </a:solidFill>
            </a:endParaRPr>
          </a:p>
        </p:txBody>
      </p:sp>
      <p:pic>
        <p:nvPicPr>
          <p:cNvPr id="400" name="Google Shape;400;p34"/>
          <p:cNvPicPr preferRelativeResize="0"/>
          <p:nvPr/>
        </p:nvPicPr>
        <p:blipFill>
          <a:blip r:embed="rId14">
            <a:alphaModFix amt="85000"/>
          </a:blip>
          <a:stretch>
            <a:fillRect/>
          </a:stretch>
        </p:blipFill>
        <p:spPr>
          <a:xfrm>
            <a:off x="6601125" y="59900"/>
            <a:ext cx="2657976" cy="1328975"/>
          </a:xfrm>
          <a:prstGeom prst="rect">
            <a:avLst/>
          </a:prstGeom>
          <a:noFill/>
          <a:ln>
            <a:noFill/>
          </a:ln>
        </p:spPr>
      </p:pic>
      <p:grpSp>
        <p:nvGrpSpPr>
          <p:cNvPr id="401" name="Google Shape;401;p34"/>
          <p:cNvGrpSpPr/>
          <p:nvPr/>
        </p:nvGrpSpPr>
        <p:grpSpPr>
          <a:xfrm>
            <a:off x="7086350" y="1862144"/>
            <a:ext cx="2752578" cy="3281356"/>
            <a:chOff x="6393888" y="1518967"/>
            <a:chExt cx="3049948" cy="3588142"/>
          </a:xfrm>
        </p:grpSpPr>
        <p:pic>
          <p:nvPicPr>
            <p:cNvPr id="402" name="Google Shape;402;p34"/>
            <p:cNvPicPr preferRelativeResize="0"/>
            <p:nvPr/>
          </p:nvPicPr>
          <p:blipFill rotWithShape="1">
            <a:blip r:embed="rId15">
              <a:alphaModFix amt="81000"/>
            </a:blip>
            <a:srcRect b="11816" l="21383" r="0" t="11502"/>
            <a:stretch/>
          </p:blipFill>
          <p:spPr>
            <a:xfrm rot="-424737">
              <a:off x="6584259" y="1671145"/>
              <a:ext cx="2669205" cy="328378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403" name="Google Shape;403;p34"/>
            <p:cNvSpPr/>
            <p:nvPr/>
          </p:nvSpPr>
          <p:spPr>
            <a:xfrm rot="-367134">
              <a:off x="7828792" y="4401957"/>
              <a:ext cx="180126" cy="324042"/>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4" name="Google Shape;404;p34"/>
          <p:cNvPicPr preferRelativeResize="0"/>
          <p:nvPr/>
        </p:nvPicPr>
        <p:blipFill>
          <a:blip r:embed="rId16">
            <a:alphaModFix amt="89000"/>
          </a:blip>
          <a:stretch>
            <a:fillRect/>
          </a:stretch>
        </p:blipFill>
        <p:spPr>
          <a:xfrm>
            <a:off x="108775" y="2571756"/>
            <a:ext cx="1115099" cy="25717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sp>
        <p:nvSpPr>
          <p:cNvPr id="409" name="Google Shape;409;p35"/>
          <p:cNvSpPr txBox="1"/>
          <p:nvPr>
            <p:ph idx="3" type="body"/>
          </p:nvPr>
        </p:nvSpPr>
        <p:spPr>
          <a:xfrm>
            <a:off x="457200" y="237569"/>
            <a:ext cx="4114800" cy="5550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rPr lang="en"/>
              <a:t>Animal Images for Adoption . . .</a:t>
            </a:r>
            <a:endParaRPr/>
          </a:p>
        </p:txBody>
      </p:sp>
      <p:sp>
        <p:nvSpPr>
          <p:cNvPr id="410" name="Google Shape;410;p35"/>
          <p:cNvSpPr txBox="1"/>
          <p:nvPr>
            <p:ph idx="4" type="body"/>
          </p:nvPr>
        </p:nvSpPr>
        <p:spPr>
          <a:xfrm>
            <a:off x="3797031" y="234326"/>
            <a:ext cx="2238300" cy="3693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t/>
            </a:r>
            <a:endParaRPr/>
          </a:p>
        </p:txBody>
      </p:sp>
      <p:grpSp>
        <p:nvGrpSpPr>
          <p:cNvPr id="411" name="Google Shape;411;p35"/>
          <p:cNvGrpSpPr/>
          <p:nvPr/>
        </p:nvGrpSpPr>
        <p:grpSpPr>
          <a:xfrm>
            <a:off x="1356200" y="1854475"/>
            <a:ext cx="2587200" cy="3144600"/>
            <a:chOff x="-26000" y="2099100"/>
            <a:chExt cx="2587200" cy="3144600"/>
          </a:xfrm>
        </p:grpSpPr>
        <p:pic>
          <p:nvPicPr>
            <p:cNvPr id="412" name="Google Shape;412;p35"/>
            <p:cNvPicPr preferRelativeResize="0"/>
            <p:nvPr/>
          </p:nvPicPr>
          <p:blipFill>
            <a:blip r:embed="rId3">
              <a:alphaModFix/>
            </a:blip>
            <a:stretch>
              <a:fillRect/>
            </a:stretch>
          </p:blipFill>
          <p:spPr>
            <a:xfrm>
              <a:off x="51" y="2099100"/>
              <a:ext cx="2535088" cy="3044399"/>
            </a:xfrm>
            <a:prstGeom prst="rect">
              <a:avLst/>
            </a:prstGeom>
            <a:noFill/>
            <a:ln>
              <a:noFill/>
            </a:ln>
          </p:spPr>
        </p:pic>
        <p:sp>
          <p:nvSpPr>
            <p:cNvPr id="413" name="Google Shape;413;p35"/>
            <p:cNvSpPr/>
            <p:nvPr/>
          </p:nvSpPr>
          <p:spPr>
            <a:xfrm rot="10800000">
              <a:off x="-26000" y="2099100"/>
              <a:ext cx="2587200" cy="3144600"/>
            </a:xfrm>
            <a:prstGeom prst="rect">
              <a:avLst/>
            </a:prstGeom>
            <a:gradFill>
              <a:gsLst>
                <a:gs pos="0">
                  <a:schemeClr val="lt1"/>
                </a:gs>
                <a:gs pos="17000">
                  <a:schemeClr val="lt1"/>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35"/>
          <p:cNvGrpSpPr/>
          <p:nvPr/>
        </p:nvGrpSpPr>
        <p:grpSpPr>
          <a:xfrm flipH="1">
            <a:off x="4810545" y="1540147"/>
            <a:ext cx="3798970" cy="2761669"/>
            <a:chOff x="4418913" y="1539687"/>
            <a:chExt cx="4725087" cy="3603900"/>
          </a:xfrm>
        </p:grpSpPr>
        <p:pic>
          <p:nvPicPr>
            <p:cNvPr id="415" name="Google Shape;415;p35"/>
            <p:cNvPicPr preferRelativeResize="0"/>
            <p:nvPr/>
          </p:nvPicPr>
          <p:blipFill rotWithShape="1">
            <a:blip r:embed="rId4">
              <a:alphaModFix/>
            </a:blip>
            <a:srcRect b="0" l="13418" r="3855" t="0"/>
            <a:stretch/>
          </p:blipFill>
          <p:spPr>
            <a:xfrm>
              <a:off x="5030800" y="1539750"/>
              <a:ext cx="4113200" cy="3603744"/>
            </a:xfrm>
            <a:prstGeom prst="rect">
              <a:avLst/>
            </a:prstGeom>
            <a:noFill/>
            <a:ln>
              <a:noFill/>
            </a:ln>
          </p:spPr>
        </p:pic>
        <p:sp>
          <p:nvSpPr>
            <p:cNvPr id="416" name="Google Shape;416;p35"/>
            <p:cNvSpPr/>
            <p:nvPr/>
          </p:nvSpPr>
          <p:spPr>
            <a:xfrm>
              <a:off x="4418913" y="1539687"/>
              <a:ext cx="4619100" cy="3603900"/>
            </a:xfrm>
            <a:prstGeom prst="rect">
              <a:avLst/>
            </a:prstGeom>
            <a:gradFill>
              <a:gsLst>
                <a:gs pos="0">
                  <a:schemeClr val="lt1"/>
                </a:gs>
                <a:gs pos="5000">
                  <a:schemeClr val="lt1"/>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1286050" y="1132650"/>
            <a:ext cx="6368292" cy="3820976"/>
          </a:xfrm>
          <a:prstGeom prst="rect">
            <a:avLst/>
          </a:prstGeom>
          <a:noFill/>
          <a:ln>
            <a:noFill/>
          </a:ln>
        </p:spPr>
      </p:pic>
      <p:sp>
        <p:nvSpPr>
          <p:cNvPr id="77" name="Google Shape;77;p16"/>
          <p:cNvSpPr txBox="1"/>
          <p:nvPr/>
        </p:nvSpPr>
        <p:spPr>
          <a:xfrm>
            <a:off x="422000" y="1110550"/>
            <a:ext cx="7711500" cy="1385400"/>
          </a:xfrm>
          <a:prstGeom prst="rect">
            <a:avLst/>
          </a:prstGeom>
          <a:solidFill>
            <a:srgbClr val="DBCEBD">
              <a:alpha val="6875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400">
                <a:solidFill>
                  <a:schemeClr val="lt1"/>
                </a:solidFill>
              </a:rPr>
              <a:t>6.3 million</a:t>
            </a:r>
            <a:endParaRPr b="1" sz="6400">
              <a:solidFill>
                <a:schemeClr val="lt1"/>
              </a:solidFill>
            </a:endParaRPr>
          </a:p>
          <a:p>
            <a:pPr indent="0" lvl="0" marL="0" rtl="0" algn="l">
              <a:spcBef>
                <a:spcPts val="0"/>
              </a:spcBef>
              <a:spcAft>
                <a:spcPts val="0"/>
              </a:spcAft>
              <a:buNone/>
            </a:pPr>
            <a:r>
              <a:rPr b="1" lang="en">
                <a:solidFill>
                  <a:schemeClr val="lt1"/>
                </a:solidFill>
              </a:rPr>
              <a:t>pets</a:t>
            </a:r>
            <a:r>
              <a:rPr lang="en">
                <a:solidFill>
                  <a:schemeClr val="lt1"/>
                </a:solidFill>
              </a:rPr>
              <a:t> are surrendered to US animal shelters, annually</a:t>
            </a:r>
            <a:endParaRPr>
              <a:solidFill>
                <a:schemeClr val="lt1"/>
              </a:solidFill>
            </a:endParaRPr>
          </a:p>
        </p:txBody>
      </p:sp>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750"/>
              <a:t>Motivation: Animal illness and euthanization in shelters</a:t>
            </a:r>
            <a:endParaRPr sz="1400">
              <a:solidFill>
                <a:srgbClr val="FFFFFF"/>
              </a:solidFill>
            </a:endParaRPr>
          </a:p>
          <a:p>
            <a:pPr indent="0" lvl="0" marL="0" rtl="0" algn="l">
              <a:spcBef>
                <a:spcPts val="1200"/>
              </a:spcBef>
              <a:spcAft>
                <a:spcPts val="0"/>
              </a:spcAft>
              <a:buNone/>
            </a:pPr>
            <a:r>
              <a:t/>
            </a:r>
            <a:endParaRPr b="1" sz="6400">
              <a:solidFill>
                <a:srgbClr val="FFFFFF"/>
              </a:solidFill>
            </a:endParaRPr>
          </a:p>
          <a:p>
            <a:pPr indent="0" lvl="0" marL="0" rtl="0" algn="l">
              <a:spcBef>
                <a:spcPts val="0"/>
              </a:spcBef>
              <a:spcAft>
                <a:spcPts val="0"/>
              </a:spcAft>
              <a:buNone/>
            </a:pPr>
            <a:r>
              <a:t/>
            </a:r>
            <a:endParaRPr b="1" sz="6400">
              <a:solidFill>
                <a:srgbClr val="FFFFFF"/>
              </a:solidFill>
            </a:endParaRPr>
          </a:p>
        </p:txBody>
      </p:sp>
      <p:sp>
        <p:nvSpPr>
          <p:cNvPr id="79" name="Google Shape;79;p16"/>
          <p:cNvSpPr txBox="1"/>
          <p:nvPr/>
        </p:nvSpPr>
        <p:spPr>
          <a:xfrm>
            <a:off x="4672500" y="2588775"/>
            <a:ext cx="3461100" cy="1062000"/>
          </a:xfrm>
          <a:prstGeom prst="rect">
            <a:avLst/>
          </a:prstGeom>
          <a:solidFill>
            <a:srgbClr val="835F50">
              <a:alpha val="6438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solidFill>
                  <a:schemeClr val="lt1"/>
                </a:solidFill>
              </a:rPr>
              <a:t>1.5 million</a:t>
            </a:r>
            <a:endParaRPr b="1" sz="4600">
              <a:solidFill>
                <a:schemeClr val="lt1"/>
              </a:solidFill>
            </a:endParaRPr>
          </a:p>
          <a:p>
            <a:pPr indent="0" lvl="0" marL="0" rtl="0" algn="l">
              <a:spcBef>
                <a:spcPts val="0"/>
              </a:spcBef>
              <a:spcAft>
                <a:spcPts val="0"/>
              </a:spcAft>
              <a:buNone/>
            </a:pPr>
            <a:r>
              <a:rPr lang="en" sz="1100">
                <a:solidFill>
                  <a:schemeClr val="lt1"/>
                </a:solidFill>
              </a:rPr>
              <a:t>dogs and cats in shelters get </a:t>
            </a:r>
            <a:r>
              <a:rPr b="1" lang="en" sz="1100">
                <a:solidFill>
                  <a:schemeClr val="lt1"/>
                </a:solidFill>
              </a:rPr>
              <a:t>euthanized</a:t>
            </a:r>
            <a:r>
              <a:rPr lang="en" sz="1100">
                <a:solidFill>
                  <a:schemeClr val="lt1"/>
                </a:solidFill>
              </a:rPr>
              <a:t>, annually</a:t>
            </a:r>
            <a:endParaRPr sz="1100">
              <a:solidFill>
                <a:schemeClr val="lt1"/>
              </a:solidFill>
            </a:endParaRPr>
          </a:p>
        </p:txBody>
      </p:sp>
      <p:sp>
        <p:nvSpPr>
          <p:cNvPr id="80" name="Google Shape;80;p16"/>
          <p:cNvSpPr txBox="1"/>
          <p:nvPr/>
        </p:nvSpPr>
        <p:spPr>
          <a:xfrm>
            <a:off x="422000" y="2588775"/>
            <a:ext cx="4149900" cy="1600800"/>
          </a:xfrm>
          <a:prstGeom prst="rect">
            <a:avLst/>
          </a:prstGeom>
          <a:solidFill>
            <a:srgbClr val="C49C6E">
              <a:alpha val="7063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400">
                <a:solidFill>
                  <a:schemeClr val="lt1"/>
                </a:solidFill>
              </a:rPr>
              <a:t>25</a:t>
            </a:r>
            <a:r>
              <a:rPr b="1" lang="en" sz="6400">
                <a:solidFill>
                  <a:schemeClr val="lt1"/>
                </a:solidFill>
              </a:rPr>
              <a:t>0%</a:t>
            </a:r>
            <a:endParaRPr b="1" sz="6400">
              <a:solidFill>
                <a:schemeClr val="lt1"/>
              </a:solidFill>
            </a:endParaRPr>
          </a:p>
          <a:p>
            <a:pPr indent="0" lvl="0" marL="0" rtl="0" algn="l">
              <a:spcBef>
                <a:spcPts val="0"/>
              </a:spcBef>
              <a:spcAft>
                <a:spcPts val="0"/>
              </a:spcAft>
              <a:buNone/>
            </a:pPr>
            <a:r>
              <a:rPr lang="en">
                <a:solidFill>
                  <a:schemeClr val="lt1"/>
                </a:solidFill>
              </a:rPr>
              <a:t>spike in</a:t>
            </a:r>
            <a:r>
              <a:rPr lang="en">
                <a:solidFill>
                  <a:schemeClr val="lt1"/>
                </a:solidFill>
              </a:rPr>
              <a:t> </a:t>
            </a:r>
            <a:r>
              <a:rPr b="1" lang="en">
                <a:solidFill>
                  <a:schemeClr val="lt1"/>
                </a:solidFill>
              </a:rPr>
              <a:t>adoption rates</a:t>
            </a:r>
            <a:r>
              <a:rPr lang="en">
                <a:solidFill>
                  <a:schemeClr val="lt1"/>
                </a:solidFill>
              </a:rPr>
              <a:t> in early-mid 2020 (COVID-19)</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p:nvPr/>
        </p:nvSpPr>
        <p:spPr>
          <a:xfrm>
            <a:off x="363250" y="4007550"/>
            <a:ext cx="4615500" cy="423000"/>
          </a:xfrm>
          <a:prstGeom prst="rect">
            <a:avLst/>
          </a:prstGeom>
          <a:solidFill>
            <a:srgbClr val="AEA4C6"/>
          </a:solidFill>
          <a:ln cap="flat" cmpd="sng" w="9525">
            <a:solidFill>
              <a:srgbClr val="AEA4C6"/>
            </a:solidFill>
            <a:prstDash val="solid"/>
            <a:round/>
            <a:headEnd len="sm" w="sm" type="none"/>
            <a:tailEnd len="sm" w="sm" type="none"/>
          </a:ln>
          <a:effectLst>
            <a:outerShdw blurRad="57150" rotWithShape="0" algn="bl" dir="214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363300" y="2522875"/>
            <a:ext cx="4615500" cy="987900"/>
          </a:xfrm>
          <a:prstGeom prst="rect">
            <a:avLst/>
          </a:prstGeom>
          <a:solidFill>
            <a:schemeClr val="lt2"/>
          </a:solidFill>
          <a:ln>
            <a:noFill/>
          </a:ln>
          <a:effectLst>
            <a:outerShdw blurRad="57150" rotWithShape="0" algn="bl" dir="215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363250" y="1283300"/>
            <a:ext cx="4615500" cy="742800"/>
          </a:xfrm>
          <a:prstGeom prst="rect">
            <a:avLst/>
          </a:prstGeom>
          <a:solidFill>
            <a:schemeClr val="lt2"/>
          </a:solidFill>
          <a:ln>
            <a:noFill/>
          </a:ln>
          <a:effectLst>
            <a:outerShdw blurRad="57150" rotWithShape="0" algn="bl" dir="215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5068774" y="1511450"/>
            <a:ext cx="4165200" cy="3632050"/>
          </a:xfrm>
          <a:prstGeom prst="rect">
            <a:avLst/>
          </a:prstGeom>
          <a:noFill/>
          <a:ln>
            <a:noFill/>
          </a:ln>
        </p:spPr>
      </p:pic>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2750"/>
              <a:t>Objectives and Research Questions</a:t>
            </a:r>
            <a:endParaRPr sz="1800">
              <a:solidFill>
                <a:schemeClr val="dk2"/>
              </a:solidFill>
            </a:endParaRPr>
          </a:p>
        </p:txBody>
      </p:sp>
      <p:sp>
        <p:nvSpPr>
          <p:cNvPr id="90" name="Google Shape;90;p17"/>
          <p:cNvSpPr txBox="1"/>
          <p:nvPr>
            <p:ph idx="1" type="body"/>
          </p:nvPr>
        </p:nvSpPr>
        <p:spPr>
          <a:xfrm>
            <a:off x="387150" y="1222900"/>
            <a:ext cx="5064600" cy="281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Research Objective</a:t>
            </a:r>
            <a:r>
              <a:rPr lang="en"/>
              <a:t>: Can we use machine learning to predict adoption speed?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Secondary Question</a:t>
            </a:r>
            <a:r>
              <a:rPr lang="en"/>
              <a:t>: Can we use those predictions to advise shelters on how to increase adoption?</a:t>
            </a:r>
            <a:endParaRPr/>
          </a:p>
          <a:p>
            <a:pPr indent="0" lvl="0" marL="0" rtl="0" algn="l">
              <a:spcBef>
                <a:spcPts val="1200"/>
              </a:spcBef>
              <a:spcAft>
                <a:spcPts val="1200"/>
              </a:spcAft>
              <a:buNone/>
            </a:pPr>
            <a:r>
              <a:t/>
            </a:r>
            <a:endParaRPr/>
          </a:p>
        </p:txBody>
      </p:sp>
      <p:sp>
        <p:nvSpPr>
          <p:cNvPr id="91" name="Google Shape;91;p17"/>
          <p:cNvSpPr txBox="1"/>
          <p:nvPr/>
        </p:nvSpPr>
        <p:spPr>
          <a:xfrm>
            <a:off x="363250" y="3988200"/>
            <a:ext cx="4551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en" sz="1800">
                <a:solidFill>
                  <a:schemeClr val="dk2"/>
                </a:solidFill>
              </a:rPr>
              <a:t>Example Application: </a:t>
            </a:r>
            <a:r>
              <a:rPr lang="en" sz="1800">
                <a:solidFill>
                  <a:schemeClr val="dk2"/>
                </a:solidFill>
              </a:rPr>
              <a:t>Adoption postings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p18"/>
          <p:cNvGrpSpPr/>
          <p:nvPr/>
        </p:nvGrpSpPr>
        <p:grpSpPr>
          <a:xfrm>
            <a:off x="0" y="2923463"/>
            <a:ext cx="1843437" cy="2203088"/>
            <a:chOff x="0" y="2615850"/>
            <a:chExt cx="2570325" cy="2573100"/>
          </a:xfrm>
        </p:grpSpPr>
        <p:pic>
          <p:nvPicPr>
            <p:cNvPr id="97" name="Google Shape;97;p18"/>
            <p:cNvPicPr preferRelativeResize="0"/>
            <p:nvPr/>
          </p:nvPicPr>
          <p:blipFill>
            <a:blip r:embed="rId3">
              <a:alphaModFix/>
            </a:blip>
            <a:stretch>
              <a:fillRect/>
            </a:stretch>
          </p:blipFill>
          <p:spPr>
            <a:xfrm>
              <a:off x="0" y="2632875"/>
              <a:ext cx="2524850" cy="2510624"/>
            </a:xfrm>
            <a:prstGeom prst="rect">
              <a:avLst/>
            </a:prstGeom>
            <a:noFill/>
            <a:ln>
              <a:noFill/>
            </a:ln>
          </p:spPr>
        </p:pic>
        <p:sp>
          <p:nvSpPr>
            <p:cNvPr id="98" name="Google Shape;98;p18"/>
            <p:cNvSpPr/>
            <p:nvPr/>
          </p:nvSpPr>
          <p:spPr>
            <a:xfrm rot="10800000">
              <a:off x="225" y="2615850"/>
              <a:ext cx="2570100" cy="2573100"/>
            </a:xfrm>
            <a:prstGeom prst="rect">
              <a:avLst/>
            </a:prstGeom>
            <a:gradFill>
              <a:gsLst>
                <a:gs pos="0">
                  <a:schemeClr val="lt1"/>
                </a:gs>
                <a:gs pos="17000">
                  <a:schemeClr val="lt1"/>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8"/>
          <p:cNvSpPr txBox="1"/>
          <p:nvPr>
            <p:ph type="title"/>
          </p:nvPr>
        </p:nvSpPr>
        <p:spPr>
          <a:xfrm>
            <a:off x="311700" y="368825"/>
            <a:ext cx="8520600" cy="7503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t/>
            </a:r>
            <a:endParaRPr b="0" sz="2500"/>
          </a:p>
          <a:p>
            <a:pPr indent="0" lvl="0" marL="0" rtl="0" algn="l">
              <a:spcBef>
                <a:spcPts val="0"/>
              </a:spcBef>
              <a:spcAft>
                <a:spcPts val="0"/>
              </a:spcAft>
              <a:buNone/>
            </a:pPr>
            <a:r>
              <a:t/>
            </a:r>
            <a:endParaRPr b="0" sz="2650"/>
          </a:p>
          <a:p>
            <a:pPr indent="0" lvl="0" marL="0" rtl="0" algn="l">
              <a:spcBef>
                <a:spcPts val="0"/>
              </a:spcBef>
              <a:spcAft>
                <a:spcPts val="0"/>
              </a:spcAft>
              <a:buNone/>
            </a:pPr>
            <a:r>
              <a:rPr b="0" lang="en" sz="2650"/>
              <a:t>Data:</a:t>
            </a:r>
            <a:endParaRPr b="0" sz="2650"/>
          </a:p>
          <a:p>
            <a:pPr indent="0" lvl="0" marL="0" rtl="0" algn="l">
              <a:spcBef>
                <a:spcPts val="0"/>
              </a:spcBef>
              <a:spcAft>
                <a:spcPts val="0"/>
              </a:spcAft>
              <a:buNone/>
            </a:pPr>
            <a:r>
              <a:rPr b="0" lang="en" sz="2650"/>
              <a:t>Overview</a:t>
            </a:r>
            <a:endParaRPr b="0" sz="2650"/>
          </a:p>
        </p:txBody>
      </p:sp>
      <p:sp>
        <p:nvSpPr>
          <p:cNvPr id="100" name="Google Shape;100;p18"/>
          <p:cNvSpPr/>
          <p:nvPr/>
        </p:nvSpPr>
        <p:spPr>
          <a:xfrm>
            <a:off x="3539775" y="1154850"/>
            <a:ext cx="1024500" cy="572700"/>
          </a:xfrm>
          <a:prstGeom prst="rect">
            <a:avLst/>
          </a:prstGeom>
          <a:solidFill>
            <a:srgbClr val="825F5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rPr>
              <a:t>Size</a:t>
            </a:r>
            <a:endParaRPr sz="1600">
              <a:solidFill>
                <a:srgbClr val="FFFFFF"/>
              </a:solidFill>
            </a:endParaRPr>
          </a:p>
        </p:txBody>
      </p:sp>
      <p:sp>
        <p:nvSpPr>
          <p:cNvPr id="101" name="Google Shape;101;p18"/>
          <p:cNvSpPr/>
          <p:nvPr/>
        </p:nvSpPr>
        <p:spPr>
          <a:xfrm>
            <a:off x="4639500" y="1154825"/>
            <a:ext cx="1024500" cy="572700"/>
          </a:xfrm>
          <a:prstGeom prst="rect">
            <a:avLst/>
          </a:prstGeom>
          <a:solidFill>
            <a:srgbClr val="825F5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rgbClr val="FFFFFF"/>
                </a:solidFill>
              </a:rPr>
              <a:t>Total </a:t>
            </a:r>
            <a:endParaRPr sz="1600">
              <a:solidFill>
                <a:srgbClr val="FFFFFF"/>
              </a:solidFill>
            </a:endParaRPr>
          </a:p>
          <a:p>
            <a:pPr indent="0" lvl="0" marL="0" rtl="0" algn="ctr">
              <a:lnSpc>
                <a:spcPct val="100000"/>
              </a:lnSpc>
              <a:spcBef>
                <a:spcPts val="0"/>
              </a:spcBef>
              <a:spcAft>
                <a:spcPts val="0"/>
              </a:spcAft>
              <a:buNone/>
            </a:pPr>
            <a:r>
              <a:rPr lang="en" sz="1600">
                <a:solidFill>
                  <a:srgbClr val="FFFFFF"/>
                </a:solidFill>
              </a:rPr>
              <a:t>Features</a:t>
            </a:r>
            <a:endParaRPr sz="1600">
              <a:solidFill>
                <a:srgbClr val="FFFFFF"/>
              </a:solidFill>
            </a:endParaRPr>
          </a:p>
        </p:txBody>
      </p:sp>
      <p:sp>
        <p:nvSpPr>
          <p:cNvPr id="102" name="Google Shape;102;p18"/>
          <p:cNvSpPr/>
          <p:nvPr/>
        </p:nvSpPr>
        <p:spPr>
          <a:xfrm>
            <a:off x="5739225" y="1154826"/>
            <a:ext cx="2827800" cy="572700"/>
          </a:xfrm>
          <a:prstGeom prst="rect">
            <a:avLst/>
          </a:prstGeom>
          <a:solidFill>
            <a:srgbClr val="825F5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rPr>
              <a:t>Key Features</a:t>
            </a:r>
            <a:r>
              <a:rPr lang="en" sz="1600">
                <a:solidFill>
                  <a:srgbClr val="FFFFFF"/>
                </a:solidFill>
              </a:rPr>
              <a:t> </a:t>
            </a:r>
            <a:r>
              <a:rPr b="1" lang="en" sz="1600">
                <a:solidFill>
                  <a:srgbClr val="FFFFFF"/>
                </a:solidFill>
              </a:rPr>
              <a:t>  </a:t>
            </a:r>
            <a:endParaRPr b="1" sz="1600">
              <a:solidFill>
                <a:srgbClr val="FFFFFF"/>
              </a:solidFill>
            </a:endParaRPr>
          </a:p>
        </p:txBody>
      </p:sp>
      <p:grpSp>
        <p:nvGrpSpPr>
          <p:cNvPr id="103" name="Google Shape;103;p18"/>
          <p:cNvGrpSpPr/>
          <p:nvPr/>
        </p:nvGrpSpPr>
        <p:grpSpPr>
          <a:xfrm>
            <a:off x="700150" y="1807850"/>
            <a:ext cx="7866875" cy="903893"/>
            <a:chOff x="363700" y="3228597"/>
            <a:chExt cx="7866875" cy="1133835"/>
          </a:xfrm>
        </p:grpSpPr>
        <p:sp>
          <p:nvSpPr>
            <p:cNvPr id="104" name="Google Shape;104;p18"/>
            <p:cNvSpPr/>
            <p:nvPr/>
          </p:nvSpPr>
          <p:spPr>
            <a:xfrm>
              <a:off x="5402775" y="3228597"/>
              <a:ext cx="2827800" cy="11178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595959"/>
                  </a:solidFill>
                </a:rPr>
                <a:t>Type, Breed, Age, Gender, Health, State (location)</a:t>
              </a:r>
              <a:endParaRPr>
                <a:solidFill>
                  <a:srgbClr val="595959"/>
                </a:solidFill>
              </a:endParaRPr>
            </a:p>
            <a:p>
              <a:pPr indent="0" lvl="0" marL="0" rtl="0" algn="l">
                <a:spcBef>
                  <a:spcPts val="0"/>
                </a:spcBef>
                <a:spcAft>
                  <a:spcPts val="0"/>
                </a:spcAft>
                <a:buNone/>
              </a:pPr>
              <a:r>
                <a:rPr lang="en">
                  <a:solidFill>
                    <a:schemeClr val="dk2"/>
                  </a:solidFill>
                </a:rPr>
                <a:t>Adoption Speed</a:t>
              </a:r>
              <a:endParaRPr>
                <a:solidFill>
                  <a:srgbClr val="595959"/>
                </a:solidFill>
              </a:endParaRPr>
            </a:p>
          </p:txBody>
        </p:sp>
        <p:sp>
          <p:nvSpPr>
            <p:cNvPr id="105" name="Google Shape;105;p18"/>
            <p:cNvSpPr/>
            <p:nvPr/>
          </p:nvSpPr>
          <p:spPr>
            <a:xfrm>
              <a:off x="363700" y="3252432"/>
              <a:ext cx="1638000" cy="1110000"/>
            </a:xfrm>
            <a:prstGeom prst="rect">
              <a:avLst/>
            </a:prstGeom>
            <a:solidFill>
              <a:srgbClr val="835F50">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Pet Profile Features </a:t>
              </a:r>
              <a:endParaRPr sz="1600">
                <a:solidFill>
                  <a:schemeClr val="lt1"/>
                </a:solidFill>
              </a:endParaRPr>
            </a:p>
          </p:txBody>
        </p:sp>
        <p:sp>
          <p:nvSpPr>
            <p:cNvPr id="106" name="Google Shape;106;p18"/>
            <p:cNvSpPr/>
            <p:nvPr/>
          </p:nvSpPr>
          <p:spPr>
            <a:xfrm>
              <a:off x="2087400" y="3244309"/>
              <a:ext cx="1024500" cy="11178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595959"/>
                  </a:solidFill>
                </a:rPr>
                <a:t>Tabular</a:t>
              </a:r>
              <a:endParaRPr sz="1300">
                <a:solidFill>
                  <a:srgbClr val="595959"/>
                </a:solidFill>
              </a:endParaRPr>
            </a:p>
          </p:txBody>
        </p:sp>
      </p:grpSp>
      <p:sp>
        <p:nvSpPr>
          <p:cNvPr id="107" name="Google Shape;107;p18"/>
          <p:cNvSpPr txBox="1"/>
          <p:nvPr>
            <p:ph idx="1" type="body"/>
          </p:nvPr>
        </p:nvSpPr>
        <p:spPr>
          <a:xfrm>
            <a:off x="1938025" y="416350"/>
            <a:ext cx="6358800" cy="490500"/>
          </a:xfrm>
          <a:prstGeom prst="rect">
            <a:avLst/>
          </a:prstGeom>
          <a:solidFill>
            <a:srgbClr val="AEA4C6"/>
          </a:solidFill>
        </p:spPr>
        <p:txBody>
          <a:bodyPr anchorCtr="0" anchor="ctr" bIns="45700" lIns="91425" spcFirstLastPara="1" rIns="91425" wrap="square" tIns="45700">
            <a:noAutofit/>
          </a:bodyPr>
          <a:lstStyle/>
          <a:p>
            <a:pPr indent="0" lvl="0" marL="0" rtl="0" algn="ctr">
              <a:spcBef>
                <a:spcPts val="0"/>
              </a:spcBef>
              <a:spcAft>
                <a:spcPts val="0"/>
              </a:spcAft>
              <a:buNone/>
            </a:pPr>
            <a:r>
              <a:rPr b="1" lang="en" sz="1800">
                <a:solidFill>
                  <a:schemeClr val="lt1"/>
                </a:solidFill>
                <a:uFill>
                  <a:noFill/>
                </a:uFill>
                <a:hlinkClick r:id="rId4">
                  <a:extLst>
                    <a:ext uri="{A12FA001-AC4F-418D-AE19-62706E023703}">
                      <ahyp:hlinkClr val="tx"/>
                    </a:ext>
                  </a:extLst>
                </a:hlinkClick>
              </a:rPr>
              <a:t>PetFinder.my Adoption Prediction Dataset</a:t>
            </a:r>
            <a:r>
              <a:rPr b="1" lang="en" sz="1800">
                <a:solidFill>
                  <a:schemeClr val="lt1"/>
                </a:solidFill>
              </a:rPr>
              <a:t> </a:t>
            </a:r>
            <a:r>
              <a:rPr lang="en" sz="1800">
                <a:solidFill>
                  <a:schemeClr val="lt1"/>
                </a:solidFill>
              </a:rPr>
              <a:t>(Kaggle)</a:t>
            </a:r>
            <a:endParaRPr sz="1800">
              <a:solidFill>
                <a:schemeClr val="lt1"/>
              </a:solidFill>
            </a:endParaRPr>
          </a:p>
        </p:txBody>
      </p:sp>
      <p:sp>
        <p:nvSpPr>
          <p:cNvPr id="108" name="Google Shape;108;p18"/>
          <p:cNvSpPr/>
          <p:nvPr/>
        </p:nvSpPr>
        <p:spPr>
          <a:xfrm>
            <a:off x="700150" y="3714300"/>
            <a:ext cx="1611900" cy="903900"/>
          </a:xfrm>
          <a:prstGeom prst="rect">
            <a:avLst/>
          </a:prstGeom>
          <a:solidFill>
            <a:srgbClr val="AF98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Pet Description </a:t>
            </a:r>
            <a:r>
              <a:rPr lang="en" sz="1600">
                <a:solidFill>
                  <a:schemeClr val="lt1"/>
                </a:solidFill>
              </a:rPr>
              <a:t>Sentiment Analysis</a:t>
            </a:r>
            <a:endParaRPr sz="1600">
              <a:solidFill>
                <a:schemeClr val="lt1"/>
              </a:solidFill>
            </a:endParaRPr>
          </a:p>
        </p:txBody>
      </p:sp>
      <p:sp>
        <p:nvSpPr>
          <p:cNvPr id="109" name="Google Shape;109;p18"/>
          <p:cNvSpPr/>
          <p:nvPr/>
        </p:nvSpPr>
        <p:spPr>
          <a:xfrm>
            <a:off x="700150" y="2770525"/>
            <a:ext cx="1611900" cy="885000"/>
          </a:xfrm>
          <a:prstGeom prst="rect">
            <a:avLst/>
          </a:prstGeom>
          <a:solidFill>
            <a:srgbClr val="AF98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Pet Image Metadata</a:t>
            </a:r>
            <a:endParaRPr sz="1600">
              <a:solidFill>
                <a:schemeClr val="lt1"/>
              </a:solidFill>
            </a:endParaRPr>
          </a:p>
        </p:txBody>
      </p:sp>
      <p:sp>
        <p:nvSpPr>
          <p:cNvPr id="110" name="Google Shape;110;p18"/>
          <p:cNvSpPr/>
          <p:nvPr/>
        </p:nvSpPr>
        <p:spPr>
          <a:xfrm>
            <a:off x="5739225" y="3756325"/>
            <a:ext cx="2827800" cy="8910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595959"/>
                </a:solidFill>
              </a:rPr>
              <a:t>Sentiment Score, Sentiment Magnitudes, Languages</a:t>
            </a:r>
            <a:endParaRPr>
              <a:solidFill>
                <a:srgbClr val="595959"/>
              </a:solidFill>
            </a:endParaRPr>
          </a:p>
        </p:txBody>
      </p:sp>
      <p:sp>
        <p:nvSpPr>
          <p:cNvPr id="111" name="Google Shape;111;p18"/>
          <p:cNvSpPr txBox="1"/>
          <p:nvPr/>
        </p:nvSpPr>
        <p:spPr>
          <a:xfrm>
            <a:off x="0" y="0"/>
            <a:ext cx="55536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u="sng">
              <a:solidFill>
                <a:schemeClr val="hlink"/>
              </a:solidFill>
            </a:endParaRPr>
          </a:p>
        </p:txBody>
      </p:sp>
      <p:sp>
        <p:nvSpPr>
          <p:cNvPr id="112" name="Google Shape;112;p18"/>
          <p:cNvSpPr/>
          <p:nvPr/>
        </p:nvSpPr>
        <p:spPr>
          <a:xfrm>
            <a:off x="4639500" y="1813925"/>
            <a:ext cx="1024500" cy="8850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24</a:t>
            </a:r>
            <a:endParaRPr>
              <a:solidFill>
                <a:schemeClr val="dk2"/>
              </a:solidFill>
            </a:endParaRPr>
          </a:p>
        </p:txBody>
      </p:sp>
      <p:grpSp>
        <p:nvGrpSpPr>
          <p:cNvPr id="113" name="Google Shape;113;p18"/>
          <p:cNvGrpSpPr/>
          <p:nvPr/>
        </p:nvGrpSpPr>
        <p:grpSpPr>
          <a:xfrm>
            <a:off x="2423850" y="2785600"/>
            <a:ext cx="6143175" cy="890880"/>
            <a:chOff x="2087400" y="3188488"/>
            <a:chExt cx="6143175" cy="1117511"/>
          </a:xfrm>
        </p:grpSpPr>
        <p:sp>
          <p:nvSpPr>
            <p:cNvPr id="114" name="Google Shape;114;p18"/>
            <p:cNvSpPr/>
            <p:nvPr/>
          </p:nvSpPr>
          <p:spPr>
            <a:xfrm>
              <a:off x="5402775" y="3195999"/>
              <a:ext cx="2827800" cy="11100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rPr>
                <a:t>Face Annotation, Label Annotation, Image Properties</a:t>
              </a:r>
              <a:endParaRPr>
                <a:solidFill>
                  <a:srgbClr val="595959"/>
                </a:solidFill>
              </a:endParaRPr>
            </a:p>
          </p:txBody>
        </p:sp>
        <p:sp>
          <p:nvSpPr>
            <p:cNvPr id="115" name="Google Shape;115;p18"/>
            <p:cNvSpPr/>
            <p:nvPr/>
          </p:nvSpPr>
          <p:spPr>
            <a:xfrm>
              <a:off x="2087400" y="3188488"/>
              <a:ext cx="1024500" cy="11100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rPr>
                <a:t>JSON (Google Vision API)</a:t>
              </a:r>
              <a:endParaRPr sz="1300">
                <a:solidFill>
                  <a:srgbClr val="595959"/>
                </a:solidFill>
              </a:endParaRPr>
            </a:p>
          </p:txBody>
        </p:sp>
      </p:grpSp>
      <p:sp>
        <p:nvSpPr>
          <p:cNvPr id="116" name="Google Shape;116;p18"/>
          <p:cNvSpPr/>
          <p:nvPr/>
        </p:nvSpPr>
        <p:spPr>
          <a:xfrm>
            <a:off x="3539775" y="2783100"/>
            <a:ext cx="1024500" cy="8850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14652 pets</a:t>
            </a:r>
            <a:endParaRPr/>
          </a:p>
        </p:txBody>
      </p:sp>
      <p:sp>
        <p:nvSpPr>
          <p:cNvPr id="117" name="Google Shape;117;p18"/>
          <p:cNvSpPr/>
          <p:nvPr/>
        </p:nvSpPr>
        <p:spPr>
          <a:xfrm>
            <a:off x="2423850" y="1154850"/>
            <a:ext cx="1024500" cy="572700"/>
          </a:xfrm>
          <a:prstGeom prst="rect">
            <a:avLst/>
          </a:prstGeom>
          <a:solidFill>
            <a:srgbClr val="825F5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rgbClr val="FFFFFF"/>
                </a:solidFill>
              </a:rPr>
              <a:t>Type (Source)</a:t>
            </a:r>
            <a:endParaRPr sz="1600">
              <a:solidFill>
                <a:srgbClr val="FFFFFF"/>
              </a:solidFill>
            </a:endParaRPr>
          </a:p>
        </p:txBody>
      </p:sp>
      <p:sp>
        <p:nvSpPr>
          <p:cNvPr id="118" name="Google Shape;118;p18"/>
          <p:cNvSpPr/>
          <p:nvPr/>
        </p:nvSpPr>
        <p:spPr>
          <a:xfrm>
            <a:off x="2423850" y="3737425"/>
            <a:ext cx="1024500" cy="9039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rPr>
              <a:t>J</a:t>
            </a:r>
            <a:r>
              <a:rPr lang="en" sz="1300">
                <a:solidFill>
                  <a:schemeClr val="dk2"/>
                </a:solidFill>
              </a:rPr>
              <a:t>SON (</a:t>
            </a:r>
            <a:r>
              <a:rPr lang="en" sz="1300">
                <a:solidFill>
                  <a:schemeClr val="dk2"/>
                </a:solidFill>
              </a:rPr>
              <a:t>Google NL API)</a:t>
            </a:r>
            <a:endParaRPr sz="1300">
              <a:solidFill>
                <a:srgbClr val="595959"/>
              </a:solidFill>
            </a:endParaRPr>
          </a:p>
        </p:txBody>
      </p:sp>
      <p:sp>
        <p:nvSpPr>
          <p:cNvPr id="119" name="Google Shape;119;p18"/>
          <p:cNvSpPr/>
          <p:nvPr/>
        </p:nvSpPr>
        <p:spPr>
          <a:xfrm>
            <a:off x="4639500" y="2783125"/>
            <a:ext cx="1024500" cy="8850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95959"/>
                </a:solidFill>
              </a:rPr>
              <a:t>14</a:t>
            </a:r>
            <a:endParaRPr>
              <a:solidFill>
                <a:srgbClr val="595959"/>
              </a:solidFill>
            </a:endParaRPr>
          </a:p>
        </p:txBody>
      </p:sp>
      <p:sp>
        <p:nvSpPr>
          <p:cNvPr id="120" name="Google Shape;120;p18"/>
          <p:cNvSpPr/>
          <p:nvPr/>
        </p:nvSpPr>
        <p:spPr>
          <a:xfrm>
            <a:off x="3539775" y="1814025"/>
            <a:ext cx="1024500" cy="8850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(14993, 24)</a:t>
            </a:r>
            <a:endParaRPr>
              <a:solidFill>
                <a:schemeClr val="dk2"/>
              </a:solidFill>
            </a:endParaRPr>
          </a:p>
        </p:txBody>
      </p:sp>
      <p:sp>
        <p:nvSpPr>
          <p:cNvPr id="121" name="Google Shape;121;p18"/>
          <p:cNvSpPr/>
          <p:nvPr/>
        </p:nvSpPr>
        <p:spPr>
          <a:xfrm>
            <a:off x="3526600" y="3739450"/>
            <a:ext cx="998100" cy="9039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14442</a:t>
            </a:r>
            <a:endParaRPr/>
          </a:p>
        </p:txBody>
      </p:sp>
      <p:sp>
        <p:nvSpPr>
          <p:cNvPr id="122" name="Google Shape;122;p18"/>
          <p:cNvSpPr/>
          <p:nvPr/>
        </p:nvSpPr>
        <p:spPr>
          <a:xfrm>
            <a:off x="4619713" y="3750325"/>
            <a:ext cx="1024500" cy="885000"/>
          </a:xfrm>
          <a:prstGeom prst="rect">
            <a:avLst/>
          </a:prstGeom>
          <a:solidFill>
            <a:srgbClr val="E2D6C7">
              <a:alpha val="64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95959"/>
                </a:solidFill>
              </a:rPr>
              <a:t>7</a:t>
            </a:r>
            <a:endParaRPr>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p:nvPr/>
        </p:nvSpPr>
        <p:spPr>
          <a:xfrm>
            <a:off x="840000" y="2649350"/>
            <a:ext cx="7916700" cy="9705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txBox="1"/>
          <p:nvPr/>
        </p:nvSpPr>
        <p:spPr>
          <a:xfrm>
            <a:off x="3011850" y="3208798"/>
            <a:ext cx="3253800" cy="361500"/>
          </a:xfrm>
          <a:prstGeom prst="rect">
            <a:avLst/>
          </a:prstGeom>
          <a:solidFill>
            <a:srgbClr val="D5B99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Nominal/ordinal: Binary/OH Encode</a:t>
            </a:r>
            <a:endParaRPr>
              <a:solidFill>
                <a:schemeClr val="lt1"/>
              </a:solidFill>
            </a:endParaRPr>
          </a:p>
        </p:txBody>
      </p:sp>
      <p:sp>
        <p:nvSpPr>
          <p:cNvPr id="129" name="Google Shape;129;p19"/>
          <p:cNvSpPr txBox="1"/>
          <p:nvPr/>
        </p:nvSpPr>
        <p:spPr>
          <a:xfrm>
            <a:off x="1002875" y="3205022"/>
            <a:ext cx="1829400" cy="361500"/>
          </a:xfrm>
          <a:prstGeom prst="rect">
            <a:avLst/>
          </a:prstGeom>
          <a:solidFill>
            <a:srgbClr val="D5B99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Text: Embeddings</a:t>
            </a:r>
            <a:endParaRPr>
              <a:solidFill>
                <a:schemeClr val="lt1"/>
              </a:solidFill>
            </a:endParaRPr>
          </a:p>
        </p:txBody>
      </p:sp>
      <p:sp>
        <p:nvSpPr>
          <p:cNvPr id="130" name="Google Shape;130;p19"/>
          <p:cNvSpPr txBox="1"/>
          <p:nvPr/>
        </p:nvSpPr>
        <p:spPr>
          <a:xfrm>
            <a:off x="6445225" y="3208798"/>
            <a:ext cx="2148600" cy="361500"/>
          </a:xfrm>
          <a:prstGeom prst="rect">
            <a:avLst/>
          </a:prstGeom>
          <a:solidFill>
            <a:srgbClr val="D5B99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Numeric: Standardize</a:t>
            </a:r>
            <a:endParaRPr b="1">
              <a:solidFill>
                <a:schemeClr val="lt1"/>
              </a:solidFill>
            </a:endParaRPr>
          </a:p>
        </p:txBody>
      </p:sp>
      <p:sp>
        <p:nvSpPr>
          <p:cNvPr id="131" name="Google Shape;131;p19"/>
          <p:cNvSpPr txBox="1"/>
          <p:nvPr>
            <p:ph type="title"/>
          </p:nvPr>
        </p:nvSpPr>
        <p:spPr>
          <a:xfrm>
            <a:off x="272000" y="375250"/>
            <a:ext cx="2432100" cy="736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0" lang="en" sz="2400"/>
              <a:t>Data:</a:t>
            </a:r>
            <a:endParaRPr b="0" sz="2400"/>
          </a:p>
          <a:p>
            <a:pPr indent="0" lvl="0" marL="0" rtl="0" algn="l">
              <a:spcBef>
                <a:spcPts val="0"/>
              </a:spcBef>
              <a:spcAft>
                <a:spcPts val="0"/>
              </a:spcAft>
              <a:buNone/>
            </a:pPr>
            <a:r>
              <a:rPr b="0" lang="en" sz="2400"/>
              <a:t>Pipeline</a:t>
            </a:r>
            <a:endParaRPr b="0" sz="2400"/>
          </a:p>
        </p:txBody>
      </p:sp>
      <p:sp>
        <p:nvSpPr>
          <p:cNvPr id="132" name="Google Shape;132;p19"/>
          <p:cNvSpPr txBox="1"/>
          <p:nvPr/>
        </p:nvSpPr>
        <p:spPr>
          <a:xfrm>
            <a:off x="3097650" y="835826"/>
            <a:ext cx="2948700" cy="361500"/>
          </a:xfrm>
          <a:prstGeom prst="rect">
            <a:avLst/>
          </a:prstGeom>
          <a:solidFill>
            <a:srgbClr val="D7D2E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Updated tabular data</a:t>
            </a:r>
            <a:endParaRPr b="1">
              <a:solidFill>
                <a:schemeClr val="dk2"/>
              </a:solidFill>
            </a:endParaRPr>
          </a:p>
        </p:txBody>
      </p:sp>
      <p:grpSp>
        <p:nvGrpSpPr>
          <p:cNvPr id="133" name="Google Shape;133;p19"/>
          <p:cNvGrpSpPr/>
          <p:nvPr/>
        </p:nvGrpSpPr>
        <p:grpSpPr>
          <a:xfrm>
            <a:off x="0" y="3619882"/>
            <a:ext cx="1219619" cy="1505006"/>
            <a:chOff x="0" y="2615850"/>
            <a:chExt cx="2570325" cy="2573100"/>
          </a:xfrm>
        </p:grpSpPr>
        <p:pic>
          <p:nvPicPr>
            <p:cNvPr id="134" name="Google Shape;134;p19"/>
            <p:cNvPicPr preferRelativeResize="0"/>
            <p:nvPr/>
          </p:nvPicPr>
          <p:blipFill>
            <a:blip r:embed="rId3">
              <a:alphaModFix/>
            </a:blip>
            <a:stretch>
              <a:fillRect/>
            </a:stretch>
          </p:blipFill>
          <p:spPr>
            <a:xfrm>
              <a:off x="0" y="2632875"/>
              <a:ext cx="2524850" cy="2510624"/>
            </a:xfrm>
            <a:prstGeom prst="rect">
              <a:avLst/>
            </a:prstGeom>
            <a:noFill/>
            <a:ln>
              <a:noFill/>
            </a:ln>
          </p:spPr>
        </p:pic>
        <p:sp>
          <p:nvSpPr>
            <p:cNvPr id="135" name="Google Shape;135;p19"/>
            <p:cNvSpPr/>
            <p:nvPr/>
          </p:nvSpPr>
          <p:spPr>
            <a:xfrm rot="10800000">
              <a:off x="225" y="2615850"/>
              <a:ext cx="2570100" cy="2573100"/>
            </a:xfrm>
            <a:prstGeom prst="rect">
              <a:avLst/>
            </a:prstGeom>
            <a:gradFill>
              <a:gsLst>
                <a:gs pos="0">
                  <a:schemeClr val="lt1"/>
                </a:gs>
                <a:gs pos="17000">
                  <a:schemeClr val="lt1"/>
                </a:gs>
                <a:gs pos="100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9"/>
          <p:cNvSpPr txBox="1"/>
          <p:nvPr/>
        </p:nvSpPr>
        <p:spPr>
          <a:xfrm>
            <a:off x="3751243" y="3715455"/>
            <a:ext cx="1771500" cy="361500"/>
          </a:xfrm>
          <a:prstGeom prst="rect">
            <a:avLst/>
          </a:prstGeom>
          <a:solidFill>
            <a:srgbClr val="AF988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Baseline Model</a:t>
            </a:r>
            <a:endParaRPr b="1">
              <a:solidFill>
                <a:schemeClr val="lt1"/>
              </a:solidFill>
            </a:endParaRPr>
          </a:p>
        </p:txBody>
      </p:sp>
      <p:sp>
        <p:nvSpPr>
          <p:cNvPr id="137" name="Google Shape;137;p19"/>
          <p:cNvSpPr txBox="1"/>
          <p:nvPr/>
        </p:nvSpPr>
        <p:spPr>
          <a:xfrm>
            <a:off x="1892850" y="272153"/>
            <a:ext cx="1887600" cy="361500"/>
          </a:xfrm>
          <a:prstGeom prst="rect">
            <a:avLst/>
          </a:prstGeom>
          <a:solidFill>
            <a:srgbClr val="AEA4C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Raw tabular data</a:t>
            </a:r>
            <a:endParaRPr b="1">
              <a:solidFill>
                <a:schemeClr val="dk2"/>
              </a:solidFill>
            </a:endParaRPr>
          </a:p>
        </p:txBody>
      </p:sp>
      <p:sp>
        <p:nvSpPr>
          <p:cNvPr id="138" name="Google Shape;138;p19"/>
          <p:cNvSpPr txBox="1"/>
          <p:nvPr/>
        </p:nvSpPr>
        <p:spPr>
          <a:xfrm>
            <a:off x="2089725" y="1985297"/>
            <a:ext cx="1554000" cy="361500"/>
          </a:xfrm>
          <a:prstGeom prst="rect">
            <a:avLst/>
          </a:prstGeom>
          <a:solidFill>
            <a:srgbClr val="DBCEBD">
              <a:alpha val="68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Tabular EDA</a:t>
            </a:r>
            <a:endParaRPr b="1">
              <a:solidFill>
                <a:schemeClr val="lt1"/>
              </a:solidFill>
            </a:endParaRPr>
          </a:p>
        </p:txBody>
      </p:sp>
      <p:sp>
        <p:nvSpPr>
          <p:cNvPr id="139" name="Google Shape;139;p19"/>
          <p:cNvSpPr txBox="1"/>
          <p:nvPr/>
        </p:nvSpPr>
        <p:spPr>
          <a:xfrm>
            <a:off x="3848100" y="1985297"/>
            <a:ext cx="1447800" cy="361500"/>
          </a:xfrm>
          <a:prstGeom prst="rect">
            <a:avLst/>
          </a:prstGeom>
          <a:solidFill>
            <a:srgbClr val="DBCEBD">
              <a:alpha val="68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Image EDA</a:t>
            </a:r>
            <a:endParaRPr b="1">
              <a:solidFill>
                <a:schemeClr val="lt1"/>
              </a:solidFill>
            </a:endParaRPr>
          </a:p>
        </p:txBody>
      </p:sp>
      <p:sp>
        <p:nvSpPr>
          <p:cNvPr id="140" name="Google Shape;140;p19"/>
          <p:cNvSpPr txBox="1"/>
          <p:nvPr/>
        </p:nvSpPr>
        <p:spPr>
          <a:xfrm>
            <a:off x="5606475" y="1973250"/>
            <a:ext cx="1554000" cy="361500"/>
          </a:xfrm>
          <a:prstGeom prst="rect">
            <a:avLst/>
          </a:prstGeom>
          <a:solidFill>
            <a:srgbClr val="DBCEBD">
              <a:alpha val="6875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Sentiment EDA </a:t>
            </a:r>
            <a:endParaRPr b="1">
              <a:solidFill>
                <a:schemeClr val="lt1"/>
              </a:solidFill>
            </a:endParaRPr>
          </a:p>
        </p:txBody>
      </p:sp>
      <p:sp>
        <p:nvSpPr>
          <p:cNvPr id="141" name="Google Shape;141;p19"/>
          <p:cNvSpPr txBox="1"/>
          <p:nvPr/>
        </p:nvSpPr>
        <p:spPr>
          <a:xfrm>
            <a:off x="1752257" y="4211975"/>
            <a:ext cx="5774700" cy="361500"/>
          </a:xfrm>
          <a:prstGeom prst="rect">
            <a:avLst/>
          </a:prstGeom>
          <a:solidFill>
            <a:srgbClr val="835F50">
              <a:alpha val="904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Model Development &amp; Performance Metric Selection </a:t>
            </a:r>
            <a:endParaRPr b="1">
              <a:solidFill>
                <a:schemeClr val="lt1"/>
              </a:solidFill>
            </a:endParaRPr>
          </a:p>
        </p:txBody>
      </p:sp>
      <p:sp>
        <p:nvSpPr>
          <p:cNvPr id="142" name="Google Shape;142;p19"/>
          <p:cNvSpPr txBox="1"/>
          <p:nvPr/>
        </p:nvSpPr>
        <p:spPr>
          <a:xfrm>
            <a:off x="3722293" y="4697011"/>
            <a:ext cx="1829400" cy="361500"/>
          </a:xfrm>
          <a:prstGeom prst="rect">
            <a:avLst/>
          </a:prstGeom>
          <a:solidFill>
            <a:srgbClr val="825F5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Model Evaluation</a:t>
            </a:r>
            <a:endParaRPr b="1">
              <a:solidFill>
                <a:schemeClr val="lt1"/>
              </a:solidFill>
            </a:endParaRPr>
          </a:p>
        </p:txBody>
      </p:sp>
      <p:sp>
        <p:nvSpPr>
          <p:cNvPr id="143" name="Google Shape;143;p19"/>
          <p:cNvSpPr txBox="1"/>
          <p:nvPr/>
        </p:nvSpPr>
        <p:spPr>
          <a:xfrm>
            <a:off x="3657300" y="1367881"/>
            <a:ext cx="1829400" cy="400200"/>
          </a:xfrm>
          <a:prstGeom prst="rect">
            <a:avLst/>
          </a:prstGeom>
          <a:solidFill>
            <a:srgbClr val="DBCEBD">
              <a:alpha val="3648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rPr>
              <a:t>Train/test split </a:t>
            </a:r>
            <a:endParaRPr/>
          </a:p>
        </p:txBody>
      </p:sp>
      <p:sp>
        <p:nvSpPr>
          <p:cNvPr id="144" name="Google Shape;144;p19"/>
          <p:cNvSpPr txBox="1"/>
          <p:nvPr/>
        </p:nvSpPr>
        <p:spPr>
          <a:xfrm>
            <a:off x="4434450" y="263350"/>
            <a:ext cx="3253800" cy="361500"/>
          </a:xfrm>
          <a:prstGeom prst="rect">
            <a:avLst/>
          </a:prstGeom>
          <a:solidFill>
            <a:srgbClr val="AEA4C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Parse sentiment &amp; image metadata</a:t>
            </a:r>
            <a:endParaRPr b="1">
              <a:solidFill>
                <a:schemeClr val="dk2"/>
              </a:solidFill>
            </a:endParaRPr>
          </a:p>
        </p:txBody>
      </p:sp>
      <p:cxnSp>
        <p:nvCxnSpPr>
          <p:cNvPr id="145" name="Google Shape;145;p19"/>
          <p:cNvCxnSpPr>
            <a:stCxn id="137" idx="2"/>
            <a:endCxn id="132" idx="0"/>
          </p:cNvCxnSpPr>
          <p:nvPr/>
        </p:nvCxnSpPr>
        <p:spPr>
          <a:xfrm flipH="1" rot="-5400000">
            <a:off x="3603300" y="-132997"/>
            <a:ext cx="202200" cy="1735500"/>
          </a:xfrm>
          <a:prstGeom prst="bentConnector3">
            <a:avLst>
              <a:gd fmla="val 49994" name="adj1"/>
            </a:avLst>
          </a:prstGeom>
          <a:noFill/>
          <a:ln cap="flat" cmpd="sng" w="9525">
            <a:solidFill>
              <a:schemeClr val="dk2"/>
            </a:solidFill>
            <a:prstDash val="solid"/>
            <a:round/>
            <a:headEnd len="med" w="med" type="none"/>
            <a:tailEnd len="med" w="med" type="none"/>
          </a:ln>
        </p:spPr>
      </p:cxnSp>
      <p:cxnSp>
        <p:nvCxnSpPr>
          <p:cNvPr id="146" name="Google Shape;146;p19"/>
          <p:cNvCxnSpPr>
            <a:stCxn id="144" idx="2"/>
            <a:endCxn id="132" idx="0"/>
          </p:cNvCxnSpPr>
          <p:nvPr/>
        </p:nvCxnSpPr>
        <p:spPr>
          <a:xfrm rot="5400000">
            <a:off x="5211300" y="-14300"/>
            <a:ext cx="210900" cy="1489200"/>
          </a:xfrm>
          <a:prstGeom prst="bentConnector3">
            <a:avLst>
              <a:gd fmla="val 50018" name="adj1"/>
            </a:avLst>
          </a:prstGeom>
          <a:noFill/>
          <a:ln cap="flat" cmpd="sng" w="9525">
            <a:solidFill>
              <a:schemeClr val="dk2"/>
            </a:solidFill>
            <a:prstDash val="solid"/>
            <a:round/>
            <a:headEnd len="med" w="med" type="none"/>
            <a:tailEnd len="med" w="med" type="none"/>
          </a:ln>
        </p:spPr>
      </p:cxnSp>
      <p:cxnSp>
        <p:nvCxnSpPr>
          <p:cNvPr id="147" name="Google Shape;147;p19"/>
          <p:cNvCxnSpPr>
            <a:stCxn id="132" idx="2"/>
            <a:endCxn id="143" idx="0"/>
          </p:cNvCxnSpPr>
          <p:nvPr/>
        </p:nvCxnSpPr>
        <p:spPr>
          <a:xfrm flipH="1" rot="-5400000">
            <a:off x="4486950" y="1282376"/>
            <a:ext cx="170700" cy="600"/>
          </a:xfrm>
          <a:prstGeom prst="bentConnector3">
            <a:avLst>
              <a:gd fmla="val 49957" name="adj1"/>
            </a:avLst>
          </a:prstGeom>
          <a:noFill/>
          <a:ln cap="flat" cmpd="sng" w="9525">
            <a:solidFill>
              <a:schemeClr val="dk2"/>
            </a:solidFill>
            <a:prstDash val="solid"/>
            <a:round/>
            <a:headEnd len="med" w="med" type="none"/>
            <a:tailEnd len="med" w="med" type="none"/>
          </a:ln>
        </p:spPr>
      </p:cxnSp>
      <p:cxnSp>
        <p:nvCxnSpPr>
          <p:cNvPr id="148" name="Google Shape;148;p19"/>
          <p:cNvCxnSpPr>
            <a:stCxn id="143" idx="2"/>
            <a:endCxn id="138" idx="0"/>
          </p:cNvCxnSpPr>
          <p:nvPr/>
        </p:nvCxnSpPr>
        <p:spPr>
          <a:xfrm rot="5400000">
            <a:off x="3610800" y="1024081"/>
            <a:ext cx="217200" cy="17052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149" name="Google Shape;149;p19"/>
          <p:cNvCxnSpPr>
            <a:stCxn id="143" idx="2"/>
            <a:endCxn id="139" idx="0"/>
          </p:cNvCxnSpPr>
          <p:nvPr/>
        </p:nvCxnSpPr>
        <p:spPr>
          <a:xfrm flipH="1" rot="-5400000">
            <a:off x="4463700" y="1876381"/>
            <a:ext cx="217200" cy="6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150" name="Google Shape;150;p19"/>
          <p:cNvCxnSpPr>
            <a:stCxn id="143" idx="2"/>
            <a:endCxn id="140" idx="0"/>
          </p:cNvCxnSpPr>
          <p:nvPr/>
        </p:nvCxnSpPr>
        <p:spPr>
          <a:xfrm flipH="1" rot="-5400000">
            <a:off x="5375100" y="964981"/>
            <a:ext cx="205200" cy="1811400"/>
          </a:xfrm>
          <a:prstGeom prst="bentConnector3">
            <a:avLst>
              <a:gd fmla="val 49993" name="adj1"/>
            </a:avLst>
          </a:prstGeom>
          <a:noFill/>
          <a:ln cap="flat" cmpd="sng" w="9525">
            <a:solidFill>
              <a:schemeClr val="dk2"/>
            </a:solidFill>
            <a:prstDash val="solid"/>
            <a:round/>
            <a:headEnd len="med" w="med" type="none"/>
            <a:tailEnd len="med" w="med" type="none"/>
          </a:ln>
        </p:spPr>
      </p:cxnSp>
      <p:cxnSp>
        <p:nvCxnSpPr>
          <p:cNvPr id="151" name="Google Shape;151;p19"/>
          <p:cNvCxnSpPr>
            <a:stCxn id="127" idx="0"/>
            <a:endCxn id="140" idx="2"/>
          </p:cNvCxnSpPr>
          <p:nvPr/>
        </p:nvCxnSpPr>
        <p:spPr>
          <a:xfrm rot="-5400000">
            <a:off x="5433600" y="1699400"/>
            <a:ext cx="314700" cy="1585200"/>
          </a:xfrm>
          <a:prstGeom prst="bentConnector3">
            <a:avLst>
              <a:gd fmla="val 49984" name="adj1"/>
            </a:avLst>
          </a:prstGeom>
          <a:noFill/>
          <a:ln cap="flat" cmpd="sng" w="9525">
            <a:solidFill>
              <a:schemeClr val="dk2"/>
            </a:solidFill>
            <a:prstDash val="solid"/>
            <a:round/>
            <a:headEnd len="med" w="med" type="none"/>
            <a:tailEnd len="med" w="med" type="none"/>
          </a:ln>
        </p:spPr>
      </p:cxnSp>
      <p:cxnSp>
        <p:nvCxnSpPr>
          <p:cNvPr id="152" name="Google Shape;152;p19"/>
          <p:cNvCxnSpPr>
            <a:stCxn id="127" idx="0"/>
            <a:endCxn id="139" idx="2"/>
          </p:cNvCxnSpPr>
          <p:nvPr/>
        </p:nvCxnSpPr>
        <p:spPr>
          <a:xfrm flipH="1" rot="5400000">
            <a:off x="4533900" y="2384900"/>
            <a:ext cx="302700" cy="226200"/>
          </a:xfrm>
          <a:prstGeom prst="bentConnector3">
            <a:avLst>
              <a:gd fmla="val 49976" name="adj1"/>
            </a:avLst>
          </a:prstGeom>
          <a:noFill/>
          <a:ln cap="flat" cmpd="sng" w="9525">
            <a:solidFill>
              <a:schemeClr val="dk2"/>
            </a:solidFill>
            <a:prstDash val="solid"/>
            <a:round/>
            <a:headEnd len="med" w="med" type="none"/>
            <a:tailEnd len="med" w="med" type="none"/>
          </a:ln>
        </p:spPr>
      </p:cxnSp>
      <p:cxnSp>
        <p:nvCxnSpPr>
          <p:cNvPr id="153" name="Google Shape;153;p19"/>
          <p:cNvCxnSpPr>
            <a:stCxn id="127" idx="0"/>
            <a:endCxn id="138" idx="2"/>
          </p:cNvCxnSpPr>
          <p:nvPr/>
        </p:nvCxnSpPr>
        <p:spPr>
          <a:xfrm flipH="1" rot="5400000">
            <a:off x="3681150" y="1532150"/>
            <a:ext cx="302700" cy="1931700"/>
          </a:xfrm>
          <a:prstGeom prst="bentConnector3">
            <a:avLst>
              <a:gd fmla="val 49976" name="adj1"/>
            </a:avLst>
          </a:prstGeom>
          <a:noFill/>
          <a:ln cap="flat" cmpd="sng" w="9525">
            <a:solidFill>
              <a:schemeClr val="dk2"/>
            </a:solidFill>
            <a:prstDash val="solid"/>
            <a:round/>
            <a:headEnd len="med" w="med" type="none"/>
            <a:tailEnd len="med" w="med" type="none"/>
          </a:ln>
        </p:spPr>
      </p:cxnSp>
      <p:sp>
        <p:nvSpPr>
          <p:cNvPr id="154" name="Google Shape;154;p19"/>
          <p:cNvSpPr txBox="1"/>
          <p:nvPr/>
        </p:nvSpPr>
        <p:spPr>
          <a:xfrm>
            <a:off x="2485450" y="2744550"/>
            <a:ext cx="4556700" cy="361500"/>
          </a:xfrm>
          <a:prstGeom prst="rect">
            <a:avLst/>
          </a:prstGeom>
          <a:solidFill>
            <a:srgbClr val="D5B99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Feature Engineering &amp; Selection</a:t>
            </a:r>
            <a:endParaRPr b="1">
              <a:solidFill>
                <a:schemeClr val="lt1"/>
              </a:solidFill>
            </a:endParaRPr>
          </a:p>
          <a:p>
            <a:pPr indent="0" lvl="0" marL="0" rtl="0" algn="ctr">
              <a:spcBef>
                <a:spcPts val="0"/>
              </a:spcBef>
              <a:spcAft>
                <a:spcPts val="0"/>
              </a:spcAft>
              <a:buNone/>
            </a:pPr>
            <a:r>
              <a:t/>
            </a:r>
            <a:endParaRPr b="1">
              <a:solidFill>
                <a:schemeClr val="lt1"/>
              </a:solidFill>
            </a:endParaRPr>
          </a:p>
        </p:txBody>
      </p:sp>
      <p:cxnSp>
        <p:nvCxnSpPr>
          <p:cNvPr id="155" name="Google Shape;155;p19"/>
          <p:cNvCxnSpPr>
            <a:stCxn id="128" idx="2"/>
            <a:endCxn id="136" idx="0"/>
          </p:cNvCxnSpPr>
          <p:nvPr/>
        </p:nvCxnSpPr>
        <p:spPr>
          <a:xfrm rot="5400000">
            <a:off x="4565250" y="3641998"/>
            <a:ext cx="145200" cy="1800"/>
          </a:xfrm>
          <a:prstGeom prst="bentConnector3">
            <a:avLst>
              <a:gd fmla="val 49985" name="adj1"/>
            </a:avLst>
          </a:prstGeom>
          <a:noFill/>
          <a:ln cap="flat" cmpd="sng" w="9525">
            <a:solidFill>
              <a:schemeClr val="dk2"/>
            </a:solidFill>
            <a:prstDash val="solid"/>
            <a:round/>
            <a:headEnd len="med" w="med" type="none"/>
            <a:tailEnd len="med" w="med" type="none"/>
          </a:ln>
        </p:spPr>
      </p:cxnSp>
      <p:cxnSp>
        <p:nvCxnSpPr>
          <p:cNvPr id="156" name="Google Shape;156;p19"/>
          <p:cNvCxnSpPr>
            <a:stCxn id="141" idx="0"/>
            <a:endCxn id="136" idx="2"/>
          </p:cNvCxnSpPr>
          <p:nvPr/>
        </p:nvCxnSpPr>
        <p:spPr>
          <a:xfrm flipH="1" rot="5400000">
            <a:off x="4570757" y="4143125"/>
            <a:ext cx="135000" cy="27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157" name="Google Shape;157;p19"/>
          <p:cNvCxnSpPr>
            <a:stCxn id="141" idx="2"/>
            <a:endCxn id="142" idx="0"/>
          </p:cNvCxnSpPr>
          <p:nvPr/>
        </p:nvCxnSpPr>
        <p:spPr>
          <a:xfrm rot="5400000">
            <a:off x="4576457" y="4633925"/>
            <a:ext cx="123600" cy="2700"/>
          </a:xfrm>
          <a:prstGeom prst="bentConnector3">
            <a:avLst>
              <a:gd fmla="val 4997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0"/>
          <p:cNvPicPr preferRelativeResize="0"/>
          <p:nvPr/>
        </p:nvPicPr>
        <p:blipFill>
          <a:blip r:embed="rId3">
            <a:alphaModFix/>
          </a:blip>
          <a:stretch>
            <a:fillRect/>
          </a:stretch>
        </p:blipFill>
        <p:spPr>
          <a:xfrm>
            <a:off x="3256863" y="580975"/>
            <a:ext cx="5269138" cy="4115400"/>
          </a:xfrm>
          <a:prstGeom prst="rect">
            <a:avLst/>
          </a:prstGeom>
          <a:noFill/>
          <a:ln>
            <a:noFill/>
          </a:ln>
        </p:spPr>
      </p:pic>
      <p:pic>
        <p:nvPicPr>
          <p:cNvPr id="163" name="Google Shape;163;p20"/>
          <p:cNvPicPr preferRelativeResize="0"/>
          <p:nvPr/>
        </p:nvPicPr>
        <p:blipFill>
          <a:blip r:embed="rId4">
            <a:alphaModFix/>
          </a:blip>
          <a:stretch>
            <a:fillRect/>
          </a:stretch>
        </p:blipFill>
        <p:spPr>
          <a:xfrm>
            <a:off x="0" y="1250450"/>
            <a:ext cx="2621275" cy="3901525"/>
          </a:xfrm>
          <a:prstGeom prst="rect">
            <a:avLst/>
          </a:prstGeom>
          <a:noFill/>
          <a:ln>
            <a:noFill/>
          </a:ln>
        </p:spPr>
      </p:pic>
      <p:sp>
        <p:nvSpPr>
          <p:cNvPr id="164" name="Google Shape;164;p20"/>
          <p:cNvSpPr/>
          <p:nvPr/>
        </p:nvSpPr>
        <p:spPr>
          <a:xfrm rot="10800000">
            <a:off x="-1529525" y="1250450"/>
            <a:ext cx="4150800" cy="4115400"/>
          </a:xfrm>
          <a:prstGeom prst="rect">
            <a:avLst/>
          </a:prstGeom>
          <a:gradFill>
            <a:gsLst>
              <a:gs pos="0">
                <a:srgbClr val="FFFFFF">
                  <a:alpha val="0"/>
                </a:srgbClr>
              </a:gs>
              <a:gs pos="76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ph type="title"/>
          </p:nvPr>
        </p:nvSpPr>
        <p:spPr>
          <a:xfrm>
            <a:off x="347350" y="345950"/>
            <a:ext cx="3586200" cy="131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0" lang="en" sz="2500"/>
              <a:t>Data: Summary Stats</a:t>
            </a:r>
            <a:endParaRPr b="0" sz="2500"/>
          </a:p>
        </p:txBody>
      </p:sp>
      <p:sp>
        <p:nvSpPr>
          <p:cNvPr id="166" name="Google Shape;166;p20"/>
          <p:cNvSpPr/>
          <p:nvPr/>
        </p:nvSpPr>
        <p:spPr>
          <a:xfrm>
            <a:off x="1810575" y="2203150"/>
            <a:ext cx="1247700" cy="849000"/>
          </a:xfrm>
          <a:prstGeom prst="wedgeEllipseCallout">
            <a:avLst>
              <a:gd fmla="val -70521" name="adj1"/>
              <a:gd fmla="val 1300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 was a </a:t>
            </a:r>
            <a:endParaRPr sz="1000"/>
          </a:p>
          <a:p>
            <a:pPr indent="0" lvl="0" marL="0" rtl="0" algn="l">
              <a:spcBef>
                <a:spcPts val="0"/>
              </a:spcBef>
              <a:spcAft>
                <a:spcPts val="0"/>
              </a:spcAft>
              <a:buNone/>
            </a:pPr>
            <a:r>
              <a:rPr lang="en" sz="1000"/>
              <a:t>‘Same Day’ rescue!</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1"/>
          <p:cNvPicPr preferRelativeResize="0"/>
          <p:nvPr/>
        </p:nvPicPr>
        <p:blipFill>
          <a:blip r:embed="rId3">
            <a:alphaModFix/>
          </a:blip>
          <a:stretch>
            <a:fillRect/>
          </a:stretch>
        </p:blipFill>
        <p:spPr>
          <a:xfrm>
            <a:off x="0" y="1250450"/>
            <a:ext cx="2621275" cy="3901525"/>
          </a:xfrm>
          <a:prstGeom prst="rect">
            <a:avLst/>
          </a:prstGeom>
          <a:noFill/>
          <a:ln>
            <a:noFill/>
          </a:ln>
        </p:spPr>
      </p:pic>
      <p:sp>
        <p:nvSpPr>
          <p:cNvPr id="172" name="Google Shape;172;p21"/>
          <p:cNvSpPr/>
          <p:nvPr/>
        </p:nvSpPr>
        <p:spPr>
          <a:xfrm rot="10800000">
            <a:off x="-1529525" y="1250450"/>
            <a:ext cx="4150800" cy="4115400"/>
          </a:xfrm>
          <a:prstGeom prst="rect">
            <a:avLst/>
          </a:prstGeom>
          <a:gradFill>
            <a:gsLst>
              <a:gs pos="0">
                <a:srgbClr val="FFFFFF">
                  <a:alpha val="0"/>
                </a:srgbClr>
              </a:gs>
              <a:gs pos="76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ph type="title"/>
          </p:nvPr>
        </p:nvSpPr>
        <p:spPr>
          <a:xfrm>
            <a:off x="347350" y="345950"/>
            <a:ext cx="3834600" cy="131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0" lang="en" sz="2500"/>
              <a:t>Data: Summary Stats</a:t>
            </a:r>
            <a:endParaRPr b="0" sz="2500"/>
          </a:p>
        </p:txBody>
      </p:sp>
      <p:sp>
        <p:nvSpPr>
          <p:cNvPr id="174" name="Google Shape;174;p21"/>
          <p:cNvSpPr/>
          <p:nvPr/>
        </p:nvSpPr>
        <p:spPr>
          <a:xfrm>
            <a:off x="3715600" y="1722050"/>
            <a:ext cx="2286000" cy="365700"/>
          </a:xfrm>
          <a:prstGeom prst="homePlate">
            <a:avLst>
              <a:gd fmla="val 50000" name="adj"/>
            </a:avLst>
          </a:prstGeom>
          <a:solidFill>
            <a:srgbClr val="C49C6E">
              <a:alpha val="402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5" name="Google Shape;175;p21"/>
          <p:cNvSpPr/>
          <p:nvPr/>
        </p:nvSpPr>
        <p:spPr>
          <a:xfrm>
            <a:off x="5870045" y="1722050"/>
            <a:ext cx="2286000" cy="365700"/>
          </a:xfrm>
          <a:prstGeom prst="chevron">
            <a:avLst>
              <a:gd fmla="val 50000" name="adj"/>
            </a:avLst>
          </a:prstGeom>
          <a:solidFill>
            <a:srgbClr val="DBCEBD">
              <a:alpha val="364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dogs</a:t>
            </a:r>
            <a:endParaRPr>
              <a:solidFill>
                <a:schemeClr val="dk1"/>
              </a:solidFill>
            </a:endParaRPr>
          </a:p>
        </p:txBody>
      </p:sp>
      <p:sp>
        <p:nvSpPr>
          <p:cNvPr id="176" name="Google Shape;176;p21"/>
          <p:cNvSpPr/>
          <p:nvPr/>
        </p:nvSpPr>
        <p:spPr>
          <a:xfrm>
            <a:off x="3706600" y="1160425"/>
            <a:ext cx="2304000" cy="498900"/>
          </a:xfrm>
          <a:prstGeom prst="homePlate">
            <a:avLst>
              <a:gd fmla="val 50000" name="adj"/>
            </a:avLst>
          </a:prstGeom>
          <a:solidFill>
            <a:srgbClr val="835F50">
              <a:alpha val="904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faster for. . .</a:t>
            </a:r>
            <a:endParaRPr sz="1600">
              <a:solidFill>
                <a:schemeClr val="lt1"/>
              </a:solidFill>
            </a:endParaRPr>
          </a:p>
          <a:p>
            <a:pPr indent="0" lvl="0" marL="0" rtl="0" algn="l">
              <a:spcBef>
                <a:spcPts val="0"/>
              </a:spcBef>
              <a:spcAft>
                <a:spcPts val="0"/>
              </a:spcAft>
              <a:buNone/>
            </a:pPr>
            <a:r>
              <a:t/>
            </a:r>
            <a:endParaRPr sz="1300">
              <a:solidFill>
                <a:schemeClr val="lt1"/>
              </a:solidFill>
            </a:endParaRPr>
          </a:p>
        </p:txBody>
      </p:sp>
      <p:sp>
        <p:nvSpPr>
          <p:cNvPr id="177" name="Google Shape;177;p21"/>
          <p:cNvSpPr/>
          <p:nvPr/>
        </p:nvSpPr>
        <p:spPr>
          <a:xfrm>
            <a:off x="5818350" y="1160425"/>
            <a:ext cx="2465400" cy="498900"/>
          </a:xfrm>
          <a:prstGeom prst="chevron">
            <a:avLst>
              <a:gd fmla="val 50000" name="adj"/>
            </a:avLst>
          </a:prstGeom>
          <a:solidFill>
            <a:srgbClr val="AF988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than . . .</a:t>
            </a:r>
            <a:endParaRPr sz="1600">
              <a:solidFill>
                <a:schemeClr val="lt1"/>
              </a:solidFill>
            </a:endParaRPr>
          </a:p>
        </p:txBody>
      </p:sp>
      <p:sp>
        <p:nvSpPr>
          <p:cNvPr id="178" name="Google Shape;178;p21"/>
          <p:cNvSpPr/>
          <p:nvPr/>
        </p:nvSpPr>
        <p:spPr>
          <a:xfrm>
            <a:off x="3715600" y="2144741"/>
            <a:ext cx="2286000" cy="365700"/>
          </a:xfrm>
          <a:prstGeom prst="homePlate">
            <a:avLst>
              <a:gd fmla="val 50000" name="adj"/>
            </a:avLst>
          </a:prstGeom>
          <a:solidFill>
            <a:srgbClr val="C49C6E">
              <a:alpha val="402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long-haired dogs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9" name="Google Shape;179;p21"/>
          <p:cNvSpPr/>
          <p:nvPr/>
        </p:nvSpPr>
        <p:spPr>
          <a:xfrm>
            <a:off x="5870045" y="2144750"/>
            <a:ext cx="2286000" cy="365700"/>
          </a:xfrm>
          <a:prstGeom prst="chevron">
            <a:avLst>
              <a:gd fmla="val 50000" name="adj"/>
            </a:avLst>
          </a:prstGeom>
          <a:solidFill>
            <a:srgbClr val="DBCEBD">
              <a:alpha val="364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short-haired dogs</a:t>
            </a:r>
            <a:endParaRPr>
              <a:solidFill>
                <a:schemeClr val="dk1"/>
              </a:solidFill>
            </a:endParaRPr>
          </a:p>
        </p:txBody>
      </p:sp>
      <p:sp>
        <p:nvSpPr>
          <p:cNvPr id="180" name="Google Shape;180;p21"/>
          <p:cNvSpPr/>
          <p:nvPr/>
        </p:nvSpPr>
        <p:spPr>
          <a:xfrm>
            <a:off x="3715600" y="2567450"/>
            <a:ext cx="2347500" cy="548700"/>
          </a:xfrm>
          <a:prstGeom prst="homePlate">
            <a:avLst>
              <a:gd fmla="val 50000" name="adj"/>
            </a:avLst>
          </a:prstGeom>
          <a:solidFill>
            <a:srgbClr val="C49C6E">
              <a:alpha val="4025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specified name</a:t>
            </a:r>
            <a:endParaRPr>
              <a:solidFill>
                <a:schemeClr val="dk1"/>
              </a:solidFill>
            </a:endParaRPr>
          </a:p>
          <a:p>
            <a:pPr indent="0" lvl="0" marL="0" rtl="0" algn="l">
              <a:spcBef>
                <a:spcPts val="0"/>
              </a:spcBef>
              <a:spcAft>
                <a:spcPts val="0"/>
              </a:spcAft>
              <a:buClr>
                <a:schemeClr val="dk1"/>
              </a:buClr>
              <a:buSzPts val="1100"/>
              <a:buFont typeface="Arial"/>
              <a:buNone/>
            </a:pPr>
            <a:r>
              <a:rPr i="1" lang="en" sz="1200">
                <a:solidFill>
                  <a:schemeClr val="dk1"/>
                </a:solidFill>
              </a:rPr>
              <a:t>(Miu Miu)</a:t>
            </a:r>
            <a:endParaRPr i="1"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181" name="Google Shape;181;p21"/>
          <p:cNvSpPr/>
          <p:nvPr/>
        </p:nvSpPr>
        <p:spPr>
          <a:xfrm>
            <a:off x="5870050" y="2567450"/>
            <a:ext cx="2286000" cy="548700"/>
          </a:xfrm>
          <a:prstGeom prst="chevron">
            <a:avLst>
              <a:gd fmla="val 50000" name="adj"/>
            </a:avLst>
          </a:prstGeom>
          <a:solidFill>
            <a:srgbClr val="DBCEBD">
              <a:alpha val="364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unspecified</a:t>
            </a:r>
            <a:endParaRPr>
              <a:solidFill>
                <a:schemeClr val="dk1"/>
              </a:solidFill>
            </a:endParaRPr>
          </a:p>
          <a:p>
            <a:pPr indent="0" lvl="0" marL="0" rtl="0" algn="l">
              <a:spcBef>
                <a:spcPts val="0"/>
              </a:spcBef>
              <a:spcAft>
                <a:spcPts val="0"/>
              </a:spcAft>
              <a:buNone/>
            </a:pPr>
            <a:r>
              <a:rPr i="1" lang="en" sz="1200">
                <a:solidFill>
                  <a:schemeClr val="dk1"/>
                </a:solidFill>
              </a:rPr>
              <a:t>(kitten)</a:t>
            </a:r>
            <a:endParaRPr i="1" sz="1200">
              <a:solidFill>
                <a:schemeClr val="dk1"/>
              </a:solidFill>
            </a:endParaRPr>
          </a:p>
        </p:txBody>
      </p:sp>
      <p:sp>
        <p:nvSpPr>
          <p:cNvPr id="182" name="Google Shape;182;p21"/>
          <p:cNvSpPr/>
          <p:nvPr/>
        </p:nvSpPr>
        <p:spPr>
          <a:xfrm>
            <a:off x="3715600" y="3157550"/>
            <a:ext cx="2286000" cy="400200"/>
          </a:xfrm>
          <a:prstGeom prst="homePlate">
            <a:avLst>
              <a:gd fmla="val 50000" name="adj"/>
            </a:avLst>
          </a:prstGeom>
          <a:solidFill>
            <a:srgbClr val="C49C6E">
              <a:alpha val="402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dog of specified breed</a:t>
            </a:r>
            <a:endParaRPr>
              <a:solidFill>
                <a:schemeClr val="dk1"/>
              </a:solidFill>
            </a:endParaRPr>
          </a:p>
          <a:p>
            <a:pPr indent="0" lvl="0" marL="0" rtl="0" algn="l">
              <a:spcBef>
                <a:spcPts val="0"/>
              </a:spcBef>
              <a:spcAft>
                <a:spcPts val="0"/>
              </a:spcAft>
              <a:buNone/>
            </a:pPr>
            <a:r>
              <a:t/>
            </a:r>
            <a:endParaRPr i="1" sz="1200">
              <a:solidFill>
                <a:schemeClr val="dk1"/>
              </a:solidFill>
            </a:endParaRPr>
          </a:p>
          <a:p>
            <a:pPr indent="0" lvl="0" marL="0" rtl="0" algn="l">
              <a:spcBef>
                <a:spcPts val="0"/>
              </a:spcBef>
              <a:spcAft>
                <a:spcPts val="0"/>
              </a:spcAft>
              <a:buNone/>
            </a:pPr>
            <a:r>
              <a:t/>
            </a:r>
            <a:endParaRPr>
              <a:solidFill>
                <a:schemeClr val="dk1"/>
              </a:solidFill>
            </a:endParaRPr>
          </a:p>
        </p:txBody>
      </p:sp>
      <p:sp>
        <p:nvSpPr>
          <p:cNvPr id="183" name="Google Shape;183;p21"/>
          <p:cNvSpPr/>
          <p:nvPr/>
        </p:nvSpPr>
        <p:spPr>
          <a:xfrm>
            <a:off x="5867150" y="3157550"/>
            <a:ext cx="2286000" cy="400200"/>
          </a:xfrm>
          <a:prstGeom prst="chevron">
            <a:avLst>
              <a:gd fmla="val 50000" name="adj"/>
            </a:avLst>
          </a:prstGeom>
          <a:solidFill>
            <a:srgbClr val="DBCEBD">
              <a:alpha val="364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mixed breed</a:t>
            </a:r>
            <a:endParaRPr>
              <a:solidFill>
                <a:schemeClr val="dk1"/>
              </a:solidFill>
            </a:endParaRPr>
          </a:p>
        </p:txBody>
      </p:sp>
      <p:sp>
        <p:nvSpPr>
          <p:cNvPr id="184" name="Google Shape;184;p21"/>
          <p:cNvSpPr txBox="1"/>
          <p:nvPr/>
        </p:nvSpPr>
        <p:spPr>
          <a:xfrm>
            <a:off x="3706600" y="697500"/>
            <a:ext cx="4343100" cy="400200"/>
          </a:xfrm>
          <a:prstGeom prst="rect">
            <a:avLst/>
          </a:prstGeom>
          <a:solidFill>
            <a:srgbClr val="F2F2F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2"/>
                </a:solidFill>
              </a:rPr>
              <a:t>Median Adoption Speeds</a:t>
            </a:r>
            <a:endParaRPr b="1" sz="1700">
              <a:solidFill>
                <a:schemeClr val="dk2"/>
              </a:solidFill>
            </a:endParaRPr>
          </a:p>
        </p:txBody>
      </p:sp>
      <p:sp>
        <p:nvSpPr>
          <p:cNvPr id="185" name="Google Shape;185;p21"/>
          <p:cNvSpPr/>
          <p:nvPr/>
        </p:nvSpPr>
        <p:spPr>
          <a:xfrm>
            <a:off x="3715602" y="3612132"/>
            <a:ext cx="2347500" cy="548700"/>
          </a:xfrm>
          <a:prstGeom prst="homePlate">
            <a:avLst>
              <a:gd fmla="val 50000" name="adj"/>
            </a:avLst>
          </a:prstGeom>
          <a:solidFill>
            <a:srgbClr val="C49C6E">
              <a:alpha val="402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black cat</a:t>
            </a:r>
            <a:endParaRPr sz="1500">
              <a:solidFill>
                <a:schemeClr val="dk1"/>
              </a:solidFill>
            </a:endParaRPr>
          </a:p>
          <a:p>
            <a:pPr indent="0" lvl="0" marL="0" rtl="0" algn="l">
              <a:spcBef>
                <a:spcPts val="0"/>
              </a:spcBef>
              <a:spcAft>
                <a:spcPts val="0"/>
              </a:spcAft>
              <a:buNone/>
            </a:pPr>
            <a:r>
              <a:t/>
            </a:r>
            <a:endParaRPr>
              <a:solidFill>
                <a:schemeClr val="dk1"/>
              </a:solidFill>
            </a:endParaRPr>
          </a:p>
        </p:txBody>
      </p:sp>
      <p:sp>
        <p:nvSpPr>
          <p:cNvPr id="186" name="Google Shape;186;p21"/>
          <p:cNvSpPr/>
          <p:nvPr/>
        </p:nvSpPr>
        <p:spPr>
          <a:xfrm>
            <a:off x="5867140" y="3604345"/>
            <a:ext cx="2286000" cy="548700"/>
          </a:xfrm>
          <a:prstGeom prst="chevron">
            <a:avLst>
              <a:gd fmla="val 50000" name="adj"/>
            </a:avLst>
          </a:prstGeom>
          <a:solidFill>
            <a:srgbClr val="DBCEBD">
              <a:alpha val="364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black, yellow &amp; white cat</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347350" y="345950"/>
            <a:ext cx="3352500" cy="131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0" lang="en" sz="2500"/>
              <a:t>Data: Summary Stats</a:t>
            </a:r>
            <a:endParaRPr b="0" sz="2500"/>
          </a:p>
        </p:txBody>
      </p:sp>
      <p:pic>
        <p:nvPicPr>
          <p:cNvPr id="192" name="Google Shape;192;p22"/>
          <p:cNvPicPr preferRelativeResize="0"/>
          <p:nvPr/>
        </p:nvPicPr>
        <p:blipFill>
          <a:blip r:embed="rId3">
            <a:alphaModFix/>
          </a:blip>
          <a:stretch>
            <a:fillRect/>
          </a:stretch>
        </p:blipFill>
        <p:spPr>
          <a:xfrm>
            <a:off x="3943545" y="2853425"/>
            <a:ext cx="3793777" cy="2047325"/>
          </a:xfrm>
          <a:prstGeom prst="rect">
            <a:avLst/>
          </a:prstGeom>
          <a:noFill/>
          <a:ln>
            <a:noFill/>
          </a:ln>
        </p:spPr>
      </p:pic>
      <p:sp>
        <p:nvSpPr>
          <p:cNvPr id="193" name="Google Shape;193;p22"/>
          <p:cNvSpPr/>
          <p:nvPr/>
        </p:nvSpPr>
        <p:spPr>
          <a:xfrm>
            <a:off x="3897163" y="1087100"/>
            <a:ext cx="1665900" cy="835500"/>
          </a:xfrm>
          <a:prstGeom prst="homePlate">
            <a:avLst>
              <a:gd fmla="val 50000" name="adj"/>
            </a:avLst>
          </a:prstGeom>
          <a:solidFill>
            <a:srgbClr val="835F50">
              <a:alpha val="904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4,800 </a:t>
            </a:r>
            <a:endParaRPr b="1" sz="2400">
              <a:solidFill>
                <a:schemeClr val="lt1"/>
              </a:solidFill>
            </a:endParaRPr>
          </a:p>
          <a:p>
            <a:pPr indent="0" lvl="0" marL="0" rtl="0" algn="l">
              <a:spcBef>
                <a:spcPts val="0"/>
              </a:spcBef>
              <a:spcAft>
                <a:spcPts val="0"/>
              </a:spcAft>
              <a:buNone/>
            </a:pPr>
            <a:r>
              <a:rPr lang="en" sz="1800">
                <a:solidFill>
                  <a:schemeClr val="lt1"/>
                </a:solidFill>
              </a:rPr>
              <a:t>Rescuers</a:t>
            </a:r>
            <a:endParaRPr sz="1800">
              <a:solidFill>
                <a:schemeClr val="lt1"/>
              </a:solidFill>
            </a:endParaRPr>
          </a:p>
          <a:p>
            <a:pPr indent="0" lvl="0" marL="0" rtl="0" algn="l">
              <a:spcBef>
                <a:spcPts val="0"/>
              </a:spcBef>
              <a:spcAft>
                <a:spcPts val="0"/>
              </a:spcAft>
              <a:buNone/>
            </a:pPr>
            <a:r>
              <a:t/>
            </a:r>
            <a:endParaRPr>
              <a:solidFill>
                <a:schemeClr val="lt1"/>
              </a:solidFill>
            </a:endParaRPr>
          </a:p>
        </p:txBody>
      </p:sp>
      <p:sp>
        <p:nvSpPr>
          <p:cNvPr id="194" name="Google Shape;194;p22"/>
          <p:cNvSpPr/>
          <p:nvPr/>
        </p:nvSpPr>
        <p:spPr>
          <a:xfrm>
            <a:off x="5199113" y="1087100"/>
            <a:ext cx="2993700" cy="835500"/>
          </a:xfrm>
          <a:prstGeom prst="chevron">
            <a:avLst>
              <a:gd fmla="val 50000" name="adj"/>
            </a:avLst>
          </a:prstGeom>
          <a:solidFill>
            <a:srgbClr val="AF988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~12,000</a:t>
            </a:r>
            <a:r>
              <a:rPr lang="en" sz="2400">
                <a:solidFill>
                  <a:schemeClr val="lt1"/>
                </a:solidFill>
              </a:rPr>
              <a:t> </a:t>
            </a:r>
            <a:endParaRPr sz="2400">
              <a:solidFill>
                <a:schemeClr val="lt1"/>
              </a:solidFill>
            </a:endParaRPr>
          </a:p>
          <a:p>
            <a:pPr indent="0" lvl="0" marL="0" rtl="0" algn="l">
              <a:spcBef>
                <a:spcPts val="0"/>
              </a:spcBef>
              <a:spcAft>
                <a:spcPts val="0"/>
              </a:spcAft>
              <a:buNone/>
            </a:pPr>
            <a:r>
              <a:rPr lang="en" sz="1800">
                <a:solidFill>
                  <a:schemeClr val="lt1"/>
                </a:solidFill>
              </a:rPr>
              <a:t>Adoption Records</a:t>
            </a:r>
            <a:endParaRPr sz="1800">
              <a:solidFill>
                <a:schemeClr val="lt1"/>
              </a:solidFill>
            </a:endParaRPr>
          </a:p>
        </p:txBody>
      </p:sp>
      <p:sp>
        <p:nvSpPr>
          <p:cNvPr id="195" name="Google Shape;195;p22"/>
          <p:cNvSpPr/>
          <p:nvPr/>
        </p:nvSpPr>
        <p:spPr>
          <a:xfrm>
            <a:off x="3897163" y="1984550"/>
            <a:ext cx="1620900" cy="759900"/>
          </a:xfrm>
          <a:prstGeom prst="homePlate">
            <a:avLst>
              <a:gd fmla="val 50000" name="adj"/>
            </a:avLst>
          </a:prstGeom>
          <a:solidFill>
            <a:srgbClr val="D5B99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6</a:t>
            </a:r>
            <a:endParaRPr b="1" sz="2400">
              <a:solidFill>
                <a:schemeClr val="lt1"/>
              </a:solidFill>
            </a:endParaRPr>
          </a:p>
          <a:p>
            <a:pPr indent="0" lvl="0" marL="0" rtl="0" algn="l">
              <a:spcBef>
                <a:spcPts val="0"/>
              </a:spcBef>
              <a:spcAft>
                <a:spcPts val="0"/>
              </a:spcAft>
              <a:buNone/>
            </a:pPr>
            <a:r>
              <a:rPr lang="en" sz="1800">
                <a:solidFill>
                  <a:schemeClr val="lt1"/>
                </a:solidFill>
              </a:rPr>
              <a:t>Rescuers</a:t>
            </a:r>
            <a:endParaRPr sz="1800">
              <a:solidFill>
                <a:schemeClr val="lt1"/>
              </a:solidFill>
            </a:endParaRPr>
          </a:p>
          <a:p>
            <a:pPr indent="0" lvl="0" marL="0" rtl="0" algn="l">
              <a:spcBef>
                <a:spcPts val="0"/>
              </a:spcBef>
              <a:spcAft>
                <a:spcPts val="0"/>
              </a:spcAft>
              <a:buNone/>
            </a:pPr>
            <a:r>
              <a:t/>
            </a:r>
            <a:endParaRPr>
              <a:solidFill>
                <a:schemeClr val="lt1"/>
              </a:solidFill>
            </a:endParaRPr>
          </a:p>
        </p:txBody>
      </p:sp>
      <p:sp>
        <p:nvSpPr>
          <p:cNvPr id="196" name="Google Shape;196;p22"/>
          <p:cNvSpPr/>
          <p:nvPr/>
        </p:nvSpPr>
        <p:spPr>
          <a:xfrm>
            <a:off x="5199113" y="1984550"/>
            <a:ext cx="2948700" cy="759900"/>
          </a:xfrm>
          <a:prstGeom prst="chevron">
            <a:avLst>
              <a:gd fmla="val 50000" name="adj"/>
            </a:avLst>
          </a:prstGeom>
          <a:solidFill>
            <a:srgbClr val="DBCE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1"/>
                </a:solidFill>
              </a:rPr>
              <a:t>1,2</a:t>
            </a:r>
            <a:r>
              <a:rPr b="1" lang="en" sz="2400">
                <a:solidFill>
                  <a:schemeClr val="lt1"/>
                </a:solidFill>
              </a:rPr>
              <a:t>00+</a:t>
            </a:r>
            <a:r>
              <a:rPr lang="en" sz="2400">
                <a:solidFill>
                  <a:schemeClr val="lt1"/>
                </a:solidFill>
              </a:rPr>
              <a:t> </a:t>
            </a:r>
            <a:endParaRPr sz="2400">
              <a:solidFill>
                <a:schemeClr val="lt1"/>
              </a:solidFill>
            </a:endParaRPr>
          </a:p>
          <a:p>
            <a:pPr indent="0" lvl="0" marL="0" rtl="0" algn="l">
              <a:spcBef>
                <a:spcPts val="0"/>
              </a:spcBef>
              <a:spcAft>
                <a:spcPts val="0"/>
              </a:spcAft>
              <a:buNone/>
            </a:pPr>
            <a:r>
              <a:rPr lang="en" sz="1800">
                <a:solidFill>
                  <a:schemeClr val="lt1"/>
                </a:solidFill>
              </a:rPr>
              <a:t>Adoption Records</a:t>
            </a:r>
            <a:endParaRPr sz="1800">
              <a:solidFill>
                <a:schemeClr val="lt1"/>
              </a:solidFill>
            </a:endParaRPr>
          </a:p>
        </p:txBody>
      </p:sp>
      <p:sp>
        <p:nvSpPr>
          <p:cNvPr id="197" name="Google Shape;197;p22"/>
          <p:cNvSpPr txBox="1"/>
          <p:nvPr/>
        </p:nvSpPr>
        <p:spPr>
          <a:xfrm>
            <a:off x="3897175" y="561100"/>
            <a:ext cx="3886500" cy="464100"/>
          </a:xfrm>
          <a:prstGeom prst="rect">
            <a:avLst/>
          </a:prstGeom>
          <a:solidFill>
            <a:srgbClr val="F2F2F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Pet Rescuers</a:t>
            </a:r>
            <a:endParaRPr b="1" sz="1800">
              <a:solidFill>
                <a:schemeClr val="dk2"/>
              </a:solidFill>
            </a:endParaRPr>
          </a:p>
        </p:txBody>
      </p:sp>
      <p:pic>
        <p:nvPicPr>
          <p:cNvPr id="198" name="Google Shape;198;p22"/>
          <p:cNvPicPr preferRelativeResize="0"/>
          <p:nvPr/>
        </p:nvPicPr>
        <p:blipFill>
          <a:blip r:embed="rId4">
            <a:alphaModFix/>
          </a:blip>
          <a:stretch>
            <a:fillRect/>
          </a:stretch>
        </p:blipFill>
        <p:spPr>
          <a:xfrm>
            <a:off x="0" y="1250450"/>
            <a:ext cx="2621275" cy="3901525"/>
          </a:xfrm>
          <a:prstGeom prst="rect">
            <a:avLst/>
          </a:prstGeom>
          <a:noFill/>
          <a:ln>
            <a:noFill/>
          </a:ln>
        </p:spPr>
      </p:pic>
      <p:sp>
        <p:nvSpPr>
          <p:cNvPr id="199" name="Google Shape;199;p22"/>
          <p:cNvSpPr/>
          <p:nvPr/>
        </p:nvSpPr>
        <p:spPr>
          <a:xfrm rot="10800000">
            <a:off x="-1529525" y="1250450"/>
            <a:ext cx="4150800" cy="4115400"/>
          </a:xfrm>
          <a:prstGeom prst="rect">
            <a:avLst/>
          </a:prstGeom>
          <a:gradFill>
            <a:gsLst>
              <a:gs pos="0">
                <a:srgbClr val="FFFFFF">
                  <a:alpha val="0"/>
                </a:srgbClr>
              </a:gs>
              <a:gs pos="76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